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2" d="100"/>
          <a:sy n="82" d="100"/>
        </p:scale>
        <p:origin x="3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3/11/2021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3/11/2021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3/11/2021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3/11/2021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3/11/2021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3/11/2021</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7" name="TextBox 6"/>
          <p:cNvSpPr txBox="1"/>
          <p:nvPr/>
        </p:nvSpPr>
        <p:spPr>
          <a:xfrm>
            <a:off x="162044" y="1389226"/>
            <a:ext cx="4175027" cy="6309420"/>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a:t>
            </a:r>
          </a:p>
          <a:p>
            <a:pPr algn="ctr"/>
            <a:r>
              <a:rPr lang="en-AU" dirty="0"/>
              <a:t>Unit 1 – Term 1</a:t>
            </a:r>
          </a:p>
          <a:p>
            <a:pPr algn="ctr"/>
            <a:endParaRPr lang="en-AU" sz="1000" dirty="0"/>
          </a:p>
          <a:p>
            <a:r>
              <a:rPr lang="en-AU" sz="1200" dirty="0">
                <a:latin typeface="Arial" panose="020B0604020202020204" pitchFamily="34" charset="0"/>
                <a:cs typeface="Arial" panose="020B0604020202020204" pitchFamily="34" charset="0"/>
              </a:rPr>
              <a:t>This term students will engage in activities across the five contexts of learning — focused teaching &amp; learning, investigations, active learning, real life situations, routines &amp; transitions. </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have opportunities to develop understandings of:</a:t>
            </a:r>
          </a:p>
          <a:p>
            <a:r>
              <a:rPr lang="en-AU" sz="1200" b="1" dirty="0">
                <a:latin typeface="Arial" panose="020B0604020202020204" pitchFamily="34" charset="0"/>
                <a:cs typeface="Arial" panose="020B0604020202020204" pitchFamily="34" charset="0"/>
              </a:rPr>
              <a:t>Number and place value </a:t>
            </a:r>
            <a:r>
              <a:rPr lang="en-AU" sz="1200" dirty="0">
                <a:latin typeface="Arial" panose="020B0604020202020204" pitchFamily="34" charset="0"/>
                <a:cs typeface="Arial" panose="020B0604020202020204" pitchFamily="34" charset="0"/>
              </a:rPr>
              <a:t>— recall counting in ones, identify numbers in the environment, represent quantities, compare numbers, recall counting sequences, visualise arrangements to five, match numerals to quantities, count forwards and backwards from different starting points, compare quantities using ‘more’, ‘less’, ‘same’, identify numbers before, after and next in a sequence, order quantities and numerals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Patterns and algebra </a:t>
            </a:r>
            <a:r>
              <a:rPr lang="en-AU" sz="1200" dirty="0">
                <a:latin typeface="Arial" panose="020B0604020202020204" pitchFamily="34" charset="0"/>
                <a:cs typeface="Arial" panose="020B0604020202020204" pitchFamily="34" charset="0"/>
              </a:rPr>
              <a:t>— identify how objects are similar or different, sort objects based on similar features, identify a rule for a ‘sort’, identify questions, identify patterns in the environment, copy and describe simple patterns, identify patterns within counting sequences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Using units of measurement </a:t>
            </a:r>
            <a:r>
              <a:rPr lang="en-AU" sz="1200" dirty="0">
                <a:latin typeface="Arial" panose="020B0604020202020204" pitchFamily="34" charset="0"/>
                <a:cs typeface="Arial" panose="020B0604020202020204" pitchFamily="34" charset="0"/>
              </a:rPr>
              <a:t>— sequence stages within an activity, compare duration of events using time language, directly compare the size of objects, describe the objects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Location and direction </a:t>
            </a:r>
            <a:r>
              <a:rPr lang="en-AU" sz="1200" dirty="0">
                <a:latin typeface="Arial" panose="020B0604020202020204" pitchFamily="34" charset="0"/>
                <a:cs typeface="Arial" panose="020B0604020202020204" pitchFamily="34" charset="0"/>
              </a:rPr>
              <a:t>— use positional language to describe location, identify positional opposites, and represent locations with models and images.</a:t>
            </a:r>
            <a:endParaRPr lang="en-AU" sz="1000" dirty="0"/>
          </a:p>
          <a:p>
            <a:endParaRPr lang="en-AU" sz="1000" dirty="0"/>
          </a:p>
        </p:txBody>
      </p:sp>
      <p:sp>
        <p:nvSpPr>
          <p:cNvPr id="2" name="TextBox 1"/>
          <p:cNvSpPr txBox="1"/>
          <p:nvPr/>
        </p:nvSpPr>
        <p:spPr>
          <a:xfrm>
            <a:off x="162043" y="7794419"/>
            <a:ext cx="4175027" cy="1638910"/>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 Assessment</a:t>
            </a:r>
          </a:p>
          <a:p>
            <a:pPr algn="ctr"/>
            <a:endParaRPr lang="en-AU" sz="1050" dirty="0"/>
          </a:p>
          <a:p>
            <a:r>
              <a:rPr lang="en-AU" sz="1200" b="1" dirty="0">
                <a:latin typeface="Arial" panose="020B0604020202020204" pitchFamily="34" charset="0"/>
                <a:cs typeface="Arial" panose="020B0604020202020204" pitchFamily="34" charset="0"/>
              </a:rPr>
              <a:t>Unit 1: Grouping familiar objects Interview</a:t>
            </a:r>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group familiar objects based on common characteristics.</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a:t>
            </a:r>
            <a:r>
              <a:rPr lang="en-AU" sz="1200" b="1" dirty="0">
                <a:latin typeface="Arial" panose="020B0604020202020204" pitchFamily="34" charset="0"/>
                <a:cs typeface="Arial" panose="020B0604020202020204" pitchFamily="34" charset="0"/>
              </a:rPr>
              <a:t>Term 1 – Week 5)</a:t>
            </a:r>
          </a:p>
          <a:p>
            <a:endParaRPr lang="en-AU" sz="1200" b="1" dirty="0"/>
          </a:p>
        </p:txBody>
      </p:sp>
      <p:sp>
        <p:nvSpPr>
          <p:cNvPr id="10" name="TextBox 9"/>
          <p:cNvSpPr txBox="1"/>
          <p:nvPr/>
        </p:nvSpPr>
        <p:spPr>
          <a:xfrm>
            <a:off x="8523329" y="1389226"/>
            <a:ext cx="4096780" cy="5173211"/>
          </a:xfrm>
          <a:prstGeom prst="rect">
            <a:avLst/>
          </a:prstGeom>
          <a:noFill/>
          <a:ln w="38100">
            <a:solidFill>
              <a:schemeClr val="accent1"/>
            </a:solidFill>
          </a:ln>
        </p:spPr>
        <p:txBody>
          <a:bodyPr wrap="square" rtlCol="0">
            <a:spAutoFit/>
          </a:bodyPr>
          <a:lstStyle/>
          <a:p>
            <a:pPr algn="ctr"/>
            <a:r>
              <a:rPr lang="en-AU" b="1" dirty="0">
                <a:solidFill>
                  <a:schemeClr val="accent1"/>
                </a:solidFill>
              </a:rPr>
              <a:t>HASS</a:t>
            </a:r>
          </a:p>
          <a:p>
            <a:pPr algn="ctr"/>
            <a:r>
              <a:rPr lang="en-AU" dirty="0"/>
              <a:t>Unit 1 – Semester 1 (Term 1 &amp; 2)</a:t>
            </a:r>
          </a:p>
          <a:p>
            <a:pPr algn="ctr"/>
            <a:endParaRPr lang="en-AU" sz="1000" dirty="0"/>
          </a:p>
          <a:p>
            <a:r>
              <a:rPr lang="en-AU" sz="1400" b="1" dirty="0"/>
              <a:t>Unit 1: My family history</a:t>
            </a:r>
          </a:p>
          <a:p>
            <a:endParaRPr lang="en-AU" sz="1000" dirty="0"/>
          </a:p>
          <a:p>
            <a:pPr>
              <a:lnSpc>
                <a:spcPts val="1050"/>
              </a:lnSpc>
              <a:spcBef>
                <a:spcPts val="400"/>
              </a:spcBef>
              <a:spcAft>
                <a:spcPts val="400"/>
              </a:spcAft>
            </a:pPr>
            <a:r>
              <a:rPr lang="en-AU" sz="1200" dirty="0">
                <a:latin typeface="Arial" panose="020B0604020202020204" pitchFamily="34" charset="0"/>
                <a:ea typeface="SimSun" panose="02010600030101010101" pitchFamily="2" charset="-122"/>
              </a:rPr>
              <a:t>Students engage in answering the Inquiry question:</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What is my history and how do I know?</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a:lnSpc>
                <a:spcPts val="1050"/>
              </a:lnSpc>
              <a:spcBef>
                <a:spcPts val="400"/>
              </a:spcBef>
              <a:spcAft>
                <a:spcPts val="400"/>
              </a:spcAft>
            </a:pPr>
            <a:endParaRPr lang="en-AU" sz="1200" dirty="0">
              <a:latin typeface="Arial" panose="020B0604020202020204" pitchFamily="34" charset="0"/>
              <a:ea typeface="SimSun" panose="02010600030101010101" pitchFamily="2" charset="-122"/>
            </a:endParaRPr>
          </a:p>
          <a:p>
            <a:pPr>
              <a:lnSpc>
                <a:spcPts val="1050"/>
              </a:lnSpc>
              <a:spcBef>
                <a:spcPts val="400"/>
              </a:spcBef>
              <a:spcAft>
                <a:spcPts val="400"/>
              </a:spcAft>
            </a:pPr>
            <a:r>
              <a:rPr lang="en-AU" sz="1200" dirty="0">
                <a:latin typeface="Arial" panose="020B0604020202020204" pitchFamily="34" charset="0"/>
                <a:ea typeface="SimSun" panose="02010600030101010101" pitchFamily="2" charset="-122"/>
              </a:rPr>
              <a:t>Throughout the Semester’s HASS unit, students:</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explore the nature and structure of families  </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identify their own personal history, particularly their own family backgrounds and relationships</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examine diversity within their family and others</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investigate familiar ways family and friends commemorate past events that are important to them  </a:t>
            </a:r>
            <a:endParaRPr lang="en-AU" sz="1200" dirty="0">
              <a:solidFill>
                <a:srgbClr val="000000"/>
              </a:solidFill>
              <a:latin typeface="Arial" panose="020B0604020202020204" pitchFamily="34" charset="0"/>
              <a:ea typeface="SimSun" panose="02010600030101010101" pitchFamily="2" charset="-122"/>
              <a:cs typeface="Cambria" panose="02040503050406030204" pitchFamily="18" charset="0"/>
            </a:endParaRP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recognise how stories of families and the past can be communicated through sources that represent past events  </a:t>
            </a:r>
          </a:p>
          <a:p>
            <a:pPr marL="342900" lvl="0" indent="-342900">
              <a:spcBef>
                <a:spcPts val="400"/>
              </a:spcBef>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rPr>
              <a:t>present stories about personal and family events in the past that are commemorated.</a:t>
            </a:r>
            <a:endParaRPr lang="en-AU" sz="1200" dirty="0"/>
          </a:p>
          <a:p>
            <a:endParaRPr lang="en-AU" sz="1000" dirty="0"/>
          </a:p>
        </p:txBody>
      </p:sp>
      <p:sp>
        <p:nvSpPr>
          <p:cNvPr id="11" name="TextBox 10"/>
          <p:cNvSpPr txBox="1"/>
          <p:nvPr/>
        </p:nvSpPr>
        <p:spPr>
          <a:xfrm>
            <a:off x="8523329" y="6656902"/>
            <a:ext cx="4080424" cy="2562240"/>
          </a:xfrm>
          <a:prstGeom prst="rect">
            <a:avLst/>
          </a:prstGeom>
          <a:noFill/>
          <a:ln w="38100">
            <a:solidFill>
              <a:schemeClr val="accent1"/>
            </a:solidFill>
          </a:ln>
        </p:spPr>
        <p:txBody>
          <a:bodyPr wrap="square" rtlCol="0">
            <a:spAutoFit/>
          </a:bodyPr>
          <a:lstStyle/>
          <a:p>
            <a:pPr algn="ctr"/>
            <a:r>
              <a:rPr lang="en-AU" b="1" dirty="0">
                <a:solidFill>
                  <a:schemeClr val="accent1"/>
                </a:solidFill>
              </a:rPr>
              <a:t>HASS Assessment</a:t>
            </a:r>
          </a:p>
          <a:p>
            <a:pPr algn="ctr"/>
            <a:endParaRPr lang="en-AU" sz="1050" dirty="0"/>
          </a:p>
          <a:p>
            <a:r>
              <a:rPr lang="en-AU" sz="1100" b="1" dirty="0">
                <a:latin typeface="Arial" panose="020B0604020202020204" pitchFamily="34" charset="0"/>
                <a:cs typeface="Arial" panose="020B0604020202020204" pitchFamily="34" charset="0"/>
              </a:rPr>
              <a:t>Unit 1: My family history</a:t>
            </a:r>
          </a:p>
          <a:p>
            <a:endParaRPr lang="en-AU" sz="1100" dirty="0">
              <a:latin typeface="Arial" panose="020B0604020202020204" pitchFamily="34" charset="0"/>
              <a:cs typeface="Arial" panose="020B0604020202020204" pitchFamily="34" charset="0"/>
            </a:endParaRPr>
          </a:p>
          <a:p>
            <a:r>
              <a:rPr lang="en-AU" sz="1100" b="1" dirty="0">
                <a:latin typeface="Arial" panose="020B0604020202020204" pitchFamily="34" charset="0"/>
                <a:cs typeface="Arial" panose="020B0604020202020204" pitchFamily="34" charset="0"/>
              </a:rPr>
              <a:t>Assessment task </a:t>
            </a:r>
          </a:p>
          <a:p>
            <a:r>
              <a:rPr lang="en-AU" sz="1100" dirty="0">
                <a:latin typeface="Arial" panose="020B0604020202020204" pitchFamily="34" charset="0"/>
                <a:cs typeface="Arial" panose="020B0604020202020204" pitchFamily="34" charset="0"/>
              </a:rPr>
              <a:t>To explore important events celebrated in their lives, and to identify how people and objects help them to remember.</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Term 1 – Week 7 -My Family History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A– I remember important events (Q1)</a:t>
            </a:r>
          </a:p>
          <a:p>
            <a:r>
              <a:rPr lang="en-AU" sz="1100" dirty="0">
                <a:latin typeface="Arial" panose="020B0604020202020204" pitchFamily="34" charset="0"/>
                <a:cs typeface="Arial" panose="020B0604020202020204" pitchFamily="34" charset="0"/>
              </a:rPr>
              <a:t>Term 1 – Week 9 -My Family History –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A – I remember important events (Q2 and Q3)</a:t>
            </a:r>
          </a:p>
          <a:p>
            <a:r>
              <a:rPr lang="en-AU" sz="1100" dirty="0">
                <a:latin typeface="Arial" panose="020B0604020202020204" pitchFamily="34" charset="0"/>
                <a:cs typeface="Arial" panose="020B0604020202020204" pitchFamily="34" charset="0"/>
              </a:rPr>
              <a:t>Term 2 – Week 4 -My Family History –</a:t>
            </a:r>
            <a:br>
              <a:rPr lang="en-AU" sz="1100" dirty="0">
                <a:latin typeface="Arial" panose="020B0604020202020204" pitchFamily="34" charset="0"/>
                <a:cs typeface="Arial" panose="020B0604020202020204" pitchFamily="34" charset="0"/>
              </a:rPr>
            </a:br>
            <a:r>
              <a:rPr lang="en-AU" sz="1100" dirty="0">
                <a:latin typeface="Arial" panose="020B0604020202020204" pitchFamily="34" charset="0"/>
                <a:cs typeface="Arial" panose="020B0604020202020204" pitchFamily="34" charset="0"/>
              </a:rPr>
              <a:t> Part B – Objects and People tell me about my past. (Q4)</a:t>
            </a:r>
          </a:p>
        </p:txBody>
      </p:sp>
      <p:sp>
        <p:nvSpPr>
          <p:cNvPr id="12" name="TextBox 11"/>
          <p:cNvSpPr txBox="1"/>
          <p:nvPr/>
        </p:nvSpPr>
        <p:spPr>
          <a:xfrm>
            <a:off x="4442908" y="1754595"/>
            <a:ext cx="3958226" cy="3016210"/>
          </a:xfrm>
          <a:prstGeom prst="rect">
            <a:avLst/>
          </a:prstGeom>
          <a:noFill/>
          <a:ln w="38100">
            <a:solidFill>
              <a:srgbClr val="FF0000"/>
            </a:solidFill>
          </a:ln>
        </p:spPr>
        <p:txBody>
          <a:bodyPr wrap="square" rtlCol="0">
            <a:spAutoFit/>
          </a:bodyPr>
          <a:lstStyle/>
          <a:p>
            <a:pPr algn="ctr"/>
            <a:r>
              <a:rPr lang="en-AU" b="1" dirty="0">
                <a:solidFill>
                  <a:srgbClr val="C00000"/>
                </a:solidFill>
              </a:rPr>
              <a:t>English</a:t>
            </a:r>
          </a:p>
          <a:p>
            <a:pPr algn="ctr"/>
            <a:r>
              <a:rPr lang="en-AU" dirty="0"/>
              <a:t>Unit 1 – Term 1</a:t>
            </a:r>
          </a:p>
          <a:p>
            <a:pPr algn="ctr"/>
            <a:endParaRPr lang="en-AU" sz="1000" dirty="0"/>
          </a:p>
          <a:p>
            <a:r>
              <a:rPr lang="en-AU" sz="1400" b="1" dirty="0">
                <a:latin typeface="Arial" panose="020B0604020202020204" pitchFamily="34" charset="0"/>
                <a:cs typeface="Arial" panose="020B0604020202020204" pitchFamily="34" charset="0"/>
              </a:rPr>
              <a:t>Unit 1: Enjoying our new world</a:t>
            </a:r>
          </a:p>
          <a:p>
            <a:endParaRPr lang="en-AU" sz="10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listen to and read texts to explore predictable text structures and common visual patterns in a range of literary and non-literary texts, including fiction and non-fiction books and everyday texts. </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They engage in multiple opportunities to learn about language, literature and literacy within the five contexts of learning — Focused teaching and learning, Play, Real-life situations, Investigations and Routines and transitions.</a:t>
            </a:r>
          </a:p>
        </p:txBody>
      </p:sp>
      <p:sp>
        <p:nvSpPr>
          <p:cNvPr id="13" name="TextBox 12"/>
          <p:cNvSpPr txBox="1"/>
          <p:nvPr/>
        </p:nvSpPr>
        <p:spPr>
          <a:xfrm>
            <a:off x="4459266" y="4680432"/>
            <a:ext cx="3958226" cy="1269578"/>
          </a:xfrm>
          <a:prstGeom prst="rect">
            <a:avLst/>
          </a:prstGeom>
          <a:noFill/>
          <a:ln w="38100">
            <a:solidFill>
              <a:srgbClr val="FF0000"/>
            </a:solidFill>
          </a:ln>
        </p:spPr>
        <p:txBody>
          <a:bodyPr wrap="square" rtlCol="0">
            <a:spAutoFit/>
          </a:bodyPr>
          <a:lstStyle/>
          <a:p>
            <a:pPr algn="ctr"/>
            <a:r>
              <a:rPr lang="en-AU" b="1" dirty="0">
                <a:solidFill>
                  <a:srgbClr val="C00000"/>
                </a:solidFill>
              </a:rPr>
              <a:t>English Assessment</a:t>
            </a:r>
          </a:p>
          <a:p>
            <a:pPr algn="ctr"/>
            <a:endParaRPr lang="en-AU" sz="1050" dirty="0"/>
          </a:p>
          <a:p>
            <a:r>
              <a:rPr lang="en-AU" sz="1200" b="1" dirty="0">
                <a:latin typeface="Arial" panose="020B0604020202020204" pitchFamily="34" charset="0"/>
                <a:cs typeface="Arial" panose="020B0604020202020204" pitchFamily="34" charset="0"/>
              </a:rPr>
              <a:t>Unit 1: Formative Assessment</a:t>
            </a:r>
          </a:p>
          <a:p>
            <a:r>
              <a:rPr lang="en-AU" sz="1200" dirty="0">
                <a:latin typeface="Arial" panose="020B0604020202020204" pitchFamily="34" charset="0"/>
                <a:cs typeface="Arial" panose="020B0604020202020204" pitchFamily="34" charset="0"/>
              </a:rPr>
              <a:t>There is no summative assessment of student learning in this unit. Teachers are monitoring student learning throughout the unit.</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7644" y="1047549"/>
            <a:ext cx="799847" cy="683353"/>
          </a:xfrm>
          <a:prstGeom prst="rect">
            <a:avLst/>
          </a:prstGeom>
        </p:spPr>
      </p:pic>
      <p:sp>
        <p:nvSpPr>
          <p:cNvPr id="15" name="Rectangle 14"/>
          <p:cNvSpPr/>
          <p:nvPr/>
        </p:nvSpPr>
        <p:spPr>
          <a:xfrm>
            <a:off x="5844600" y="1007142"/>
            <a:ext cx="1146148" cy="707886"/>
          </a:xfrm>
          <a:prstGeom prst="rect">
            <a:avLst/>
          </a:prstGeom>
          <a:noFill/>
        </p:spPr>
        <p:txBody>
          <a:bodyPr wrap="none" lIns="91440" tIns="45720" rIns="91440" bIns="45720">
            <a:spAutoFit/>
          </a:bodyPr>
          <a:lstStyle/>
          <a:p>
            <a:pPr algn="ctr"/>
            <a:r>
              <a:rPr lang="en-US" sz="4000" b="0" cap="none" spc="0" dirty="0">
                <a:ln w="0"/>
                <a:solidFill>
                  <a:srgbClr val="FF0000"/>
                </a:solidFill>
                <a:effectLst>
                  <a:outerShdw blurRad="38100" dist="25400" dir="5400000" algn="ctr" rotWithShape="0">
                    <a:srgbClr val="6E747A">
                      <a:alpha val="43000"/>
                    </a:srgbClr>
                  </a:outerShdw>
                </a:effectLst>
              </a:rPr>
              <a:t>Prep</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1212" y="1047549"/>
            <a:ext cx="796593" cy="680573"/>
          </a:xfrm>
          <a:prstGeom prst="rect">
            <a:avLst/>
          </a:prstGeom>
        </p:spPr>
      </p:pic>
      <p:sp>
        <p:nvSpPr>
          <p:cNvPr id="17" name="TextBox 16"/>
          <p:cNvSpPr txBox="1"/>
          <p:nvPr/>
        </p:nvSpPr>
        <p:spPr>
          <a:xfrm>
            <a:off x="4459266" y="6006724"/>
            <a:ext cx="3958226" cy="2023631"/>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endParaRPr lang="en-AU" dirty="0"/>
          </a:p>
          <a:p>
            <a:pPr>
              <a:spcBef>
                <a:spcPts val="300"/>
              </a:spcBef>
              <a:spcAft>
                <a:spcPts val="300"/>
              </a:spcAft>
            </a:pPr>
            <a:r>
              <a:rPr lang="en-AU" sz="1000" b="1" i="1" dirty="0">
                <a:latin typeface="Arial" panose="020B0604020202020204" pitchFamily="34" charset="0"/>
                <a:ea typeface="SimSun" panose="02010600030101010101" pitchFamily="2" charset="-122"/>
              </a:rPr>
              <a:t>Movement with Body Control</a:t>
            </a:r>
            <a:r>
              <a:rPr lang="en-AU" sz="1000" b="1" dirty="0">
                <a:latin typeface="Arial" panose="020B0604020202020204" pitchFamily="34" charset="0"/>
                <a:ea typeface="SimSun" panose="02010600030101010101" pitchFamily="2" charset="-122"/>
              </a:rPr>
              <a:t>- </a:t>
            </a:r>
            <a:r>
              <a:rPr lang="en-US" sz="1000" dirty="0">
                <a:latin typeface="Arial" panose="020B0604020202020204" pitchFamily="34" charset="0"/>
                <a:ea typeface="Arial" panose="020B0604020202020204" pitchFamily="34" charset="0"/>
              </a:rPr>
              <a:t>In this unit, students will perform fundamental movement skills to music. They will explore the elements of movement and describe how their body responds to movement in a performance combining the elements of movement.</a:t>
            </a:r>
          </a:p>
          <a:p>
            <a:pPr>
              <a:spcBef>
                <a:spcPts val="300"/>
              </a:spcBef>
              <a:spcAft>
                <a:spcPts val="300"/>
              </a:spcAft>
            </a:pPr>
            <a:r>
              <a:rPr lang="en-AU" sz="1000" b="1" i="1" dirty="0">
                <a:latin typeface="Arial" panose="020B0604020202020204" pitchFamily="34" charset="0"/>
                <a:ea typeface="SimSun" panose="02010600030101010101" pitchFamily="2" charset="-122"/>
              </a:rPr>
              <a:t>Personal Health- </a:t>
            </a:r>
            <a:r>
              <a:rPr lang="en-AU" sz="1000" dirty="0">
                <a:latin typeface="Arial" panose="020B0604020202020204" pitchFamily="34" charset="0"/>
                <a:ea typeface="Arial" panose="020B0604020202020204" pitchFamily="34" charset="0"/>
              </a:rPr>
              <a:t>In this unit students will explore information about what makes them unique, identifying their strengths and achievements. Students will identify safe settings where they can move and play safely and identify actions that keep them safe in different settings. Students identify different emotions people experience in different situations.</a:t>
            </a:r>
          </a:p>
        </p:txBody>
      </p:sp>
      <p:sp>
        <p:nvSpPr>
          <p:cNvPr id="18" name="TextBox 17"/>
          <p:cNvSpPr txBox="1"/>
          <p:nvPr/>
        </p:nvSpPr>
        <p:spPr>
          <a:xfrm>
            <a:off x="4451086" y="8087069"/>
            <a:ext cx="3958226" cy="1377300"/>
          </a:xfrm>
          <a:prstGeom prst="rect">
            <a:avLst/>
          </a:prstGeom>
          <a:noFill/>
          <a:ln w="38100">
            <a:solidFill>
              <a:srgbClr val="7030A0"/>
            </a:solidFill>
          </a:ln>
        </p:spPr>
        <p:txBody>
          <a:bodyPr wrap="square" rtlCol="0">
            <a:spAutoFit/>
          </a:bodyPr>
          <a:lstStyle/>
          <a:p>
            <a:pPr algn="ctr"/>
            <a:r>
              <a:rPr lang="en-AU" sz="1600" dirty="0">
                <a:solidFill>
                  <a:srgbClr val="7030A0"/>
                </a:solidFill>
              </a:rPr>
              <a:t>Health and Physical Education Assessment</a:t>
            </a:r>
          </a:p>
          <a:p>
            <a:pPr>
              <a:lnSpc>
                <a:spcPts val="1500"/>
              </a:lnSpc>
              <a:spcAft>
                <a:spcPts val="600"/>
              </a:spcAft>
            </a:pPr>
            <a:r>
              <a:rPr lang="en-AU" sz="1000" dirty="0">
                <a:latin typeface="Arial" panose="020B0604020202020204" pitchFamily="34" charset="0"/>
                <a:ea typeface="SimSun" panose="02010600030101010101" pitchFamily="2" charset="-122"/>
                <a:cs typeface="Times New Roman" panose="02020603050405020304" pitchFamily="18" charset="0"/>
              </a:rPr>
              <a:t>Students perform fundamental movement skills to music. They describe how their body responds to movement in a performance combining the elements of movement.</a:t>
            </a:r>
          </a:p>
          <a:p>
            <a:pPr>
              <a:lnSpc>
                <a:spcPts val="1500"/>
              </a:lnSpc>
              <a:spcAft>
                <a:spcPts val="600"/>
              </a:spcAft>
            </a:pPr>
            <a:r>
              <a:rPr lang="en-AU" sz="1000" dirty="0">
                <a:latin typeface="Arial" panose="020B0604020202020204" pitchFamily="34" charset="0"/>
                <a:ea typeface="SimSun" panose="02010600030101010101" pitchFamily="2" charset="-122"/>
                <a:cs typeface="Times New Roman" panose="02020603050405020304" pitchFamily="18" charset="0"/>
              </a:rPr>
              <a:t>Students identify different settings where they can play safely and identify and describe the different emotions people experience.</a:t>
            </a:r>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181180"/>
            <a:ext cx="1008978" cy="862026"/>
          </a:xfrm>
          <a:prstGeom prst="rect">
            <a:avLst/>
          </a:prstGeom>
        </p:spPr>
      </p:pic>
      <p:sp>
        <p:nvSpPr>
          <p:cNvPr id="4" name="Rectangle 3"/>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5" name="TextBox 4"/>
          <p:cNvSpPr txBox="1"/>
          <p:nvPr/>
        </p:nvSpPr>
        <p:spPr>
          <a:xfrm>
            <a:off x="162044" y="1389226"/>
            <a:ext cx="4175027" cy="3416320"/>
          </a:xfrm>
          <a:prstGeom prst="rect">
            <a:avLst/>
          </a:prstGeom>
          <a:noFill/>
          <a:ln w="38100">
            <a:solidFill>
              <a:schemeClr val="accent6"/>
            </a:solidFill>
          </a:ln>
        </p:spPr>
        <p:txBody>
          <a:bodyPr wrap="square" rtlCol="0">
            <a:spAutoFit/>
          </a:bodyPr>
          <a:lstStyle/>
          <a:p>
            <a:pPr algn="ctr"/>
            <a:r>
              <a:rPr lang="en-AU" dirty="0">
                <a:solidFill>
                  <a:schemeClr val="accent6"/>
                </a:solidFill>
              </a:rPr>
              <a:t>Science</a:t>
            </a:r>
          </a:p>
          <a:p>
            <a:pPr algn="ctr"/>
            <a:r>
              <a:rPr lang="en-AU" dirty="0"/>
              <a:t>Unit 1 – Term 1</a:t>
            </a:r>
          </a:p>
          <a:p>
            <a:pPr algn="ctr"/>
            <a:endParaRPr lang="en-AU" sz="1000" dirty="0"/>
          </a:p>
          <a:p>
            <a:r>
              <a:rPr lang="en-AU" sz="1400" b="1" dirty="0">
                <a:latin typeface="Arial" panose="020B0604020202020204" pitchFamily="34" charset="0"/>
                <a:cs typeface="Arial" panose="020B0604020202020204" pitchFamily="34" charset="0"/>
              </a:rPr>
              <a:t>Unit 1: Our living world</a:t>
            </a: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use their senses to observe the needs of living things, both animals and plants. They begin to understand that observing is an important part of science and that scientists discuss and record their observations. Students learn that the survival of all living things is reliant on basic needs being met, and there are consequences when needs are not met. They analyse different types of environments and how each provides for the needs of living things. Students consider the impact of human activity and natural events on basic needs. They share ideas about how they can support and protect living things in the school grounds.</a:t>
            </a:r>
          </a:p>
        </p:txBody>
      </p:sp>
      <p:sp>
        <p:nvSpPr>
          <p:cNvPr id="6" name="Rectangle 5"/>
          <p:cNvSpPr/>
          <p:nvPr/>
        </p:nvSpPr>
        <p:spPr>
          <a:xfrm>
            <a:off x="5675869" y="1119876"/>
            <a:ext cx="1483611"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Prep</a:t>
            </a:r>
          </a:p>
        </p:txBody>
      </p:sp>
      <p:sp>
        <p:nvSpPr>
          <p:cNvPr id="7" name="TextBox 6"/>
          <p:cNvSpPr txBox="1"/>
          <p:nvPr/>
        </p:nvSpPr>
        <p:spPr>
          <a:xfrm>
            <a:off x="167660" y="4710566"/>
            <a:ext cx="4175027" cy="3331681"/>
          </a:xfrm>
          <a:prstGeom prst="rect">
            <a:avLst/>
          </a:prstGeom>
          <a:noFill/>
          <a:ln w="38100">
            <a:solidFill>
              <a:schemeClr val="accent6"/>
            </a:solidFill>
          </a:ln>
        </p:spPr>
        <p:txBody>
          <a:bodyPr wrap="square" rtlCol="0">
            <a:spAutoFit/>
          </a:bodyPr>
          <a:lstStyle/>
          <a:p>
            <a:pPr algn="ctr"/>
            <a:r>
              <a:rPr lang="en-AU" b="1" dirty="0">
                <a:solidFill>
                  <a:schemeClr val="accent6"/>
                </a:solidFill>
              </a:rPr>
              <a:t>Science Assessment</a:t>
            </a:r>
          </a:p>
          <a:p>
            <a:pPr algn="ctr"/>
            <a:endParaRPr lang="en-AU" sz="1050" dirty="0"/>
          </a:p>
          <a:p>
            <a:r>
              <a:rPr lang="en-AU" sz="1400" b="1" dirty="0">
                <a:latin typeface="Arial" panose="020B0604020202020204" pitchFamily="34" charset="0"/>
                <a:cs typeface="Arial" panose="020B0604020202020204" pitchFamily="34" charset="0"/>
              </a:rPr>
              <a:t>Unit 1: Exploring our living world</a:t>
            </a:r>
            <a:r>
              <a:rPr lang="en-AU" sz="1400" b="1" i="1" dirty="0">
                <a:latin typeface="Arial" panose="020B0604020202020204" pitchFamily="34" charset="0"/>
                <a:cs typeface="Arial" panose="020B0604020202020204" pitchFamily="34" charset="0"/>
              </a:rPr>
              <a:t> </a:t>
            </a:r>
            <a:endParaRPr lang="en-AU" sz="1400" dirty="0">
              <a:latin typeface="Arial" panose="020B0604020202020204" pitchFamily="34" charset="0"/>
              <a:cs typeface="Arial" panose="020B0604020202020204" pitchFamily="34" charset="0"/>
            </a:endParaRPr>
          </a:p>
          <a:p>
            <a:r>
              <a:rPr lang="en-AU" sz="1200" i="1" dirty="0">
                <a:latin typeface="Arial" panose="020B0604020202020204" pitchFamily="34" charset="0"/>
                <a:cs typeface="Arial" panose="020B0604020202020204" pitchFamily="34" charset="0"/>
              </a:rPr>
              <a:t>Collection of work </a:t>
            </a:r>
            <a:endParaRPr lang="en-AU" sz="1200" dirty="0">
              <a:latin typeface="Arial" panose="020B0604020202020204" pitchFamily="34" charset="0"/>
              <a:cs typeface="Arial" panose="020B0604020202020204" pitchFamily="34" charset="0"/>
            </a:endParaRPr>
          </a:p>
          <a:p>
            <a:endParaRPr lang="en-AU" sz="1200" dirty="0">
              <a:latin typeface="Arial" panose="020B0604020202020204" pitchFamily="34" charset="0"/>
              <a:cs typeface="Arial" panose="020B0604020202020204" pitchFamily="34" charset="0"/>
            </a:endParaRPr>
          </a:p>
          <a:p>
            <a:r>
              <a:rPr lang="en-AU" sz="1200" dirty="0">
                <a:latin typeface="Arial" panose="020B0604020202020204" pitchFamily="34" charset="0"/>
                <a:cs typeface="Arial" panose="020B0604020202020204" pitchFamily="34" charset="0"/>
              </a:rPr>
              <a:t>Students represent, share and reflect on observations about the needs of living things and how an environment can affect them. They ask and respond to science questions.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Term 1 – Week 5 -</a:t>
            </a:r>
            <a:r>
              <a:rPr lang="en-AU" sz="1200" dirty="0">
                <a:latin typeface="Arial" panose="020B0604020202020204" pitchFamily="34" charset="0"/>
                <a:cs typeface="Arial" panose="020B0604020202020204" pitchFamily="34" charset="0"/>
              </a:rPr>
              <a:t>Part A: Collection Portfolio: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Representing the needs of a pet</a:t>
            </a:r>
          </a:p>
          <a:p>
            <a:r>
              <a:rPr lang="en-AU" sz="1200" b="1" dirty="0">
                <a:latin typeface="Arial" panose="020B0604020202020204" pitchFamily="34" charset="0"/>
                <a:cs typeface="Arial" panose="020B0604020202020204" pitchFamily="34" charset="0"/>
              </a:rPr>
              <a:t>Term 1 – Week 8 -</a:t>
            </a:r>
            <a:r>
              <a:rPr lang="en-AU" sz="1200" dirty="0">
                <a:latin typeface="Arial" panose="020B0604020202020204" pitchFamily="34" charset="0"/>
                <a:cs typeface="Arial" panose="020B0604020202020204" pitchFamily="34" charset="0"/>
              </a:rPr>
              <a:t>Part B: Collection Portfolio: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Representing the needs of a plant</a:t>
            </a:r>
          </a:p>
          <a:p>
            <a:r>
              <a:rPr lang="en-AU" sz="1200" b="1" dirty="0">
                <a:latin typeface="Arial" panose="020B0604020202020204" pitchFamily="34" charset="0"/>
                <a:cs typeface="Arial" panose="020B0604020202020204" pitchFamily="34" charset="0"/>
              </a:rPr>
              <a:t>Term 1 – Week 10 -</a:t>
            </a:r>
            <a:r>
              <a:rPr lang="en-AU" sz="1200" dirty="0">
                <a:latin typeface="Arial" panose="020B0604020202020204" pitchFamily="34" charset="0"/>
                <a:cs typeface="Arial" panose="020B0604020202020204" pitchFamily="34" charset="0"/>
              </a:rPr>
              <a:t>Part C: </a:t>
            </a:r>
            <a:br>
              <a:rPr lang="en-AU" sz="1200" dirty="0">
                <a:latin typeface="Arial" panose="020B0604020202020204" pitchFamily="34" charset="0"/>
                <a:cs typeface="Arial" panose="020B0604020202020204" pitchFamily="34" charset="0"/>
              </a:rPr>
            </a:br>
            <a:r>
              <a:rPr lang="en-AU" sz="1200" dirty="0">
                <a:latin typeface="Arial" panose="020B0604020202020204" pitchFamily="34" charset="0"/>
                <a:cs typeface="Arial" panose="020B0604020202020204" pitchFamily="34" charset="0"/>
              </a:rPr>
              <a:t> Collection Portfolio: Representing a natural environment and  needs</a:t>
            </a:r>
          </a:p>
        </p:txBody>
      </p:sp>
      <p:sp>
        <p:nvSpPr>
          <p:cNvPr id="8" name="TextBox 7"/>
          <p:cNvSpPr txBox="1"/>
          <p:nvPr/>
        </p:nvSpPr>
        <p:spPr>
          <a:xfrm>
            <a:off x="8523329" y="1389226"/>
            <a:ext cx="4096780" cy="5450210"/>
          </a:xfrm>
          <a:prstGeom prst="rect">
            <a:avLst/>
          </a:prstGeom>
          <a:noFill/>
          <a:ln w="38100">
            <a:solidFill>
              <a:schemeClr val="accent1"/>
            </a:solidFill>
          </a:ln>
        </p:spPr>
        <p:txBody>
          <a:bodyPr wrap="square" rtlCol="0">
            <a:spAutoFit/>
          </a:bodyPr>
          <a:lstStyle/>
          <a:p>
            <a:pPr lvl="0" algn="ctr"/>
            <a:r>
              <a:rPr lang="en-AU" b="1" dirty="0">
                <a:solidFill>
                  <a:srgbClr val="5B9BD5"/>
                </a:solidFill>
              </a:rPr>
              <a:t>Design and Technologies</a:t>
            </a:r>
          </a:p>
          <a:p>
            <a:pPr lvl="0" algn="ctr"/>
            <a:r>
              <a:rPr lang="en-AU" dirty="0">
                <a:solidFill>
                  <a:prstClr val="black"/>
                </a:solidFill>
              </a:rPr>
              <a:t>Unit 2 – </a:t>
            </a:r>
            <a:r>
              <a:rPr lang="en-AU">
                <a:solidFill>
                  <a:prstClr val="black"/>
                </a:solidFill>
              </a:rPr>
              <a:t>Semester 1</a:t>
            </a:r>
            <a:endParaRPr lang="en-AU" sz="1000" dirty="0">
              <a:solidFill>
                <a:prstClr val="black"/>
              </a:solidFill>
            </a:endParaRPr>
          </a:p>
          <a:p>
            <a:pPr lvl="0"/>
            <a:r>
              <a:rPr lang="en-AU" sz="1400" b="1" dirty="0">
                <a:solidFill>
                  <a:prstClr val="black"/>
                </a:solidFill>
                <a:latin typeface="Arial" panose="020B0604020202020204" pitchFamily="34" charset="0"/>
                <a:cs typeface="Arial" panose="020B0604020202020204" pitchFamily="34" charset="0"/>
              </a:rPr>
              <a:t>Unit 2: Grow, grow, grow</a:t>
            </a:r>
          </a:p>
          <a:p>
            <a:pPr lvl="0"/>
            <a:endParaRPr lang="en-AU" sz="1000" dirty="0">
              <a:solidFill>
                <a:prstClr val="black"/>
              </a:solidFill>
              <a:latin typeface="Arial" panose="020B0604020202020204" pitchFamily="34" charset="0"/>
              <a:cs typeface="Arial" panose="020B0604020202020204" pitchFamily="34" charset="0"/>
            </a:endParaRPr>
          </a:p>
          <a:p>
            <a:pPr lvl="0">
              <a:spcBef>
                <a:spcPts val="400"/>
              </a:spcBef>
              <a:spcAft>
                <a:spcPts val="400"/>
              </a:spcAft>
            </a:pPr>
            <a:r>
              <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rPr>
              <a:t>Food and fibre production and Food specialisations</a:t>
            </a:r>
            <a:endParaRPr lang="en-AU" sz="14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lnSpc>
                <a:spcPts val="1050"/>
              </a:lnSpc>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 this unit, students will explore how plants and animals are grown for food, clothing and shelter and how food is selected and prepared for healthy eating. They will design solutions for a farm to enable successful food and fibre production and make a food product from garden produce. </a:t>
            </a:r>
            <a:endParaRPr lang="en-AU" sz="1200" dirty="0">
              <a:solidFill>
                <a:prstClr val="black"/>
              </a:solidFill>
              <a:latin typeface="Arial" panose="020B0604020202020204" pitchFamily="34" charset="0"/>
              <a:ea typeface="SimSun" panose="02010600030101010101" pitchFamily="2" charset="-122"/>
              <a:cs typeface="Arial" panose="020B0604020202020204" pitchFamily="34" charset="0"/>
            </a:endParaRPr>
          </a:p>
          <a:p>
            <a:pPr lvl="0">
              <a:lnSpc>
                <a:spcPts val="1050"/>
              </a:lnSpc>
              <a:spcBef>
                <a:spcPts val="400"/>
              </a:spcBef>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Students will apply processes and production skills, in:</a:t>
            </a:r>
            <a:endParaRPr lang="en-AU" sz="1200" dirty="0">
              <a:solidFill>
                <a:prstClr val="black"/>
              </a:solidFill>
              <a:latin typeface="Arial" panose="020B0604020202020204" pitchFamily="34" charset="0"/>
              <a:ea typeface="SimSun" panose="02010600030101010101" pitchFamily="2" charset="-122"/>
              <a:cs typeface="Arial" panose="020B0604020202020204" pitchFamily="34" charset="0"/>
            </a:endParaRPr>
          </a:p>
          <a:p>
            <a:pPr marL="342900" lvl="0" indent="-342900">
              <a:spcBef>
                <a:spcPts val="400"/>
              </a:spcBef>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investigating how food and fibre are grown to meet human needs</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generating and developing design ideas for a functional growing environment</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producing a simple drawing that represents their design</a:t>
            </a:r>
          </a:p>
          <a:p>
            <a:pPr marL="342900" lvl="0" indent="-342900">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evaluating their design and presentation processes, using personal preferences</a:t>
            </a:r>
          </a:p>
          <a:p>
            <a:pPr marL="342900" lvl="0" indent="-342900">
              <a:spcAft>
                <a:spcPts val="400"/>
              </a:spcAft>
              <a:buFont typeface="Wingdings" panose="05000000000000000000" pitchFamily="2" charset="2"/>
              <a:buChar char=""/>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collaborating by working with others and managing by following sequenced steps for the project.</a:t>
            </a:r>
          </a:p>
          <a:p>
            <a:pPr marL="342900" lvl="0" indent="-342900">
              <a:spcAft>
                <a:spcPts val="400"/>
              </a:spcAft>
              <a:buFont typeface="Wingdings" panose="05000000000000000000" pitchFamily="2" charset="2"/>
              <a:buChar char=""/>
            </a:pPr>
            <a:endParaRPr lang="en-AU" sz="12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spcAft>
                <a:spcPts val="400"/>
              </a:spcAft>
            </a:pP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This Design technology unit is integrated into the Term 1 Science Unit – Our living world.</a:t>
            </a:r>
          </a:p>
        </p:txBody>
      </p:sp>
      <p:sp>
        <p:nvSpPr>
          <p:cNvPr id="9" name="TextBox 8"/>
          <p:cNvSpPr txBox="1"/>
          <p:nvPr/>
        </p:nvSpPr>
        <p:spPr>
          <a:xfrm>
            <a:off x="8523329" y="6957335"/>
            <a:ext cx="4096780" cy="2339102"/>
          </a:xfrm>
          <a:prstGeom prst="rect">
            <a:avLst/>
          </a:prstGeom>
          <a:noFill/>
          <a:ln w="38100">
            <a:solidFill>
              <a:schemeClr val="accent1"/>
            </a:solidFill>
          </a:ln>
        </p:spPr>
        <p:txBody>
          <a:bodyPr wrap="square" rtlCol="0">
            <a:spAutoFit/>
          </a:bodyPr>
          <a:lstStyle/>
          <a:p>
            <a:pPr algn="ctr"/>
            <a:r>
              <a:rPr lang="en-AU" sz="1400" b="1" dirty="0">
                <a:solidFill>
                  <a:schemeClr val="accent1"/>
                </a:solidFill>
              </a:rPr>
              <a:t>Design and technologies Assessment</a:t>
            </a:r>
          </a:p>
          <a:p>
            <a:pPr algn="ctr"/>
            <a:endParaRPr lang="en-AU" sz="1100" dirty="0"/>
          </a:p>
          <a:p>
            <a:r>
              <a:rPr lang="en-AU" sz="1200" b="1" dirty="0">
                <a:latin typeface="Arial" panose="020B0604020202020204" pitchFamily="34" charset="0"/>
                <a:cs typeface="Arial" panose="020B0604020202020204" pitchFamily="34" charset="0"/>
              </a:rPr>
              <a:t>Unit 2: Grow, grow, grow</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Portfolio</a:t>
            </a:r>
          </a:p>
          <a:p>
            <a:r>
              <a:rPr lang="en-AU" sz="1200" dirty="0">
                <a:latin typeface="Arial" panose="020B0604020202020204" pitchFamily="34" charset="0"/>
                <a:cs typeface="Arial" panose="020B0604020202020204" pitchFamily="34" charset="0"/>
              </a:rPr>
              <a:t>Students design solutions to help a farmer and make a food from garden produce. </a:t>
            </a:r>
          </a:p>
          <a:p>
            <a:endParaRPr lang="en-AU" sz="1200" dirty="0">
              <a:latin typeface="Arial" panose="020B0604020202020204" pitchFamily="34" charset="0"/>
              <a:cs typeface="Arial" panose="020B0604020202020204" pitchFamily="34" charset="0"/>
            </a:endParaRPr>
          </a:p>
          <a:p>
            <a:pPr marL="180340" indent="-180340">
              <a:lnSpc>
                <a:spcPts val="1500"/>
              </a:lnSpc>
              <a:spcAft>
                <a:spcPts val="0"/>
              </a:spcAft>
              <a:tabLst>
                <a:tab pos="180340" algn="l"/>
                <a:tab pos="457200" algn="l"/>
              </a:tabLst>
            </a:pPr>
            <a:r>
              <a:rPr lang="en-AU" sz="1200" b="1" dirty="0">
                <a:latin typeface="Arial" panose="020B0604020202020204" pitchFamily="34" charset="0"/>
                <a:ea typeface="SimSun" panose="02010600030101010101" pitchFamily="2" charset="-122"/>
                <a:cs typeface="Arial" panose="020B0604020202020204" pitchFamily="34" charset="0"/>
              </a:rPr>
              <a:t>Term 1 – Week 3 -Part A</a:t>
            </a:r>
            <a:r>
              <a:rPr lang="en-AU" sz="1200" dirty="0">
                <a:latin typeface="Arial" panose="020B0604020202020204" pitchFamily="34" charset="0"/>
                <a:ea typeface="SimSun" panose="02010600030101010101" pitchFamily="2" charset="-122"/>
                <a:cs typeface="Arial" panose="020B0604020202020204" pitchFamily="34" charset="0"/>
              </a:rPr>
              <a:t>: Investigating food and fibre</a:t>
            </a:r>
          </a:p>
          <a:p>
            <a:pPr marL="180340" indent="-180340">
              <a:lnSpc>
                <a:spcPts val="1500"/>
              </a:lnSpc>
              <a:spcAft>
                <a:spcPts val="0"/>
              </a:spcAft>
              <a:tabLst>
                <a:tab pos="180340" algn="l"/>
                <a:tab pos="457200" algn="l"/>
              </a:tabLst>
            </a:pPr>
            <a:r>
              <a:rPr lang="en-AU" sz="1200" b="1" dirty="0">
                <a:latin typeface="Arial" panose="020B0604020202020204" pitchFamily="34" charset="0"/>
                <a:ea typeface="SimSun" panose="02010600030101010101" pitchFamily="2" charset="-122"/>
                <a:cs typeface="Arial" panose="020B0604020202020204" pitchFamily="34" charset="0"/>
              </a:rPr>
              <a:t>Term 1 – Week 6 -Part B:</a:t>
            </a:r>
            <a:r>
              <a:rPr lang="en-AU" sz="1200" dirty="0">
                <a:latin typeface="Arial" panose="020B0604020202020204" pitchFamily="34" charset="0"/>
                <a:ea typeface="SimSun" panose="02010600030101010101" pitchFamily="2" charset="-122"/>
                <a:cs typeface="Arial" panose="020B0604020202020204" pitchFamily="34" charset="0"/>
              </a:rPr>
              <a:t> Designing solutions</a:t>
            </a:r>
          </a:p>
          <a:p>
            <a:r>
              <a:rPr lang="en-AU" sz="1200" b="1" dirty="0">
                <a:solidFill>
                  <a:srgbClr val="000000"/>
                </a:solidFill>
                <a:latin typeface="Arial" panose="020B0604020202020204" pitchFamily="34" charset="0"/>
                <a:ea typeface="SimSun" panose="02010600030101010101" pitchFamily="2" charset="-122"/>
                <a:cs typeface="Arial" panose="020B0604020202020204" pitchFamily="34" charset="0"/>
              </a:rPr>
              <a:t>Term 1 – Week 10 -Part C:</a:t>
            </a:r>
            <a:r>
              <a:rPr lang="en-AU" sz="1200" dirty="0">
                <a:solidFill>
                  <a:srgbClr val="000000"/>
                </a:solidFill>
                <a:latin typeface="Arial" panose="020B0604020202020204" pitchFamily="34" charset="0"/>
                <a:ea typeface="SimSun" panose="02010600030101010101" pitchFamily="2" charset="-122"/>
                <a:cs typeface="Arial" panose="020B0604020202020204" pitchFamily="34" charset="0"/>
              </a:rPr>
              <a:t> Producing and preparing food for healthy eating</a:t>
            </a:r>
          </a:p>
        </p:txBody>
      </p:sp>
      <p:sp>
        <p:nvSpPr>
          <p:cNvPr id="10" name="TextBox 9"/>
          <p:cNvSpPr txBox="1"/>
          <p:nvPr/>
        </p:nvSpPr>
        <p:spPr>
          <a:xfrm>
            <a:off x="4449976" y="2293723"/>
            <a:ext cx="3958226" cy="4355038"/>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Art)</a:t>
            </a:r>
          </a:p>
          <a:p>
            <a:pPr>
              <a:spcBef>
                <a:spcPts val="300"/>
              </a:spcBef>
              <a:spcAft>
                <a:spcPts val="300"/>
              </a:spcAft>
            </a:pPr>
            <a:r>
              <a:rPr lang="en-AU" sz="1200" b="1" dirty="0">
                <a:latin typeface="Arial" panose="020B0604020202020204" pitchFamily="34" charset="0"/>
                <a:ea typeface="SimSun" panose="02010600030101010101" pitchFamily="2" charset="-122"/>
              </a:rPr>
              <a:t>Unit 4 - Stormy clouds</a:t>
            </a:r>
          </a:p>
          <a:p>
            <a:pPr>
              <a:spcBef>
                <a:spcPts val="600"/>
              </a:spcBef>
              <a:spcAft>
                <a:spcPts val="600"/>
              </a:spcAft>
            </a:pPr>
            <a:r>
              <a:rPr lang="en-AU" sz="1200" dirty="0">
                <a:latin typeface="Arial" panose="020B0604020202020204" pitchFamily="34" charset="0"/>
                <a:ea typeface="Arial" panose="020B0604020202020204" pitchFamily="34" charset="0"/>
              </a:rPr>
              <a:t>In this unit, students explore how visual language can be used to communicate and relate to mood and feelings.</a:t>
            </a:r>
          </a:p>
          <a:p>
            <a:pPr>
              <a:spcBef>
                <a:spcPts val="600"/>
              </a:spcBef>
              <a:spcAft>
                <a:spcPts val="600"/>
              </a:spcAft>
            </a:pPr>
            <a:r>
              <a:rPr lang="en-AU" sz="1200" dirty="0">
                <a:latin typeface="Arial" panose="020B0604020202020204" pitchFamily="34" charset="0"/>
                <a:ea typeface="Arial" panose="020B0604020202020204" pitchFamily="34" charset="0"/>
              </a:rPr>
              <a:t>Students will:</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explore the depiction of weather in artworks by a range of artists, including Aboriginal, Torres Strait Islander and Asian artists, and use this to develop their own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experiment with visual conventions (painting approaches, spatial devices) to manipulate colour and effects to communicate meaning</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display artworks and share ideas about choices made for visual language, techniques and processes in their artworks</a:t>
            </a:r>
          </a:p>
          <a:p>
            <a:pPr marL="342900" lvl="0" indent="-342900">
              <a:spcAft>
                <a:spcPts val="300"/>
              </a:spcAft>
              <a:buFont typeface="Symbol" panose="05050102010706020507" pitchFamily="18" charset="2"/>
              <a:buChar char=""/>
              <a:tabLst>
                <a:tab pos="467360" algn="l"/>
              </a:tabLst>
            </a:pPr>
            <a:r>
              <a:rPr lang="en-AU" sz="1200" dirty="0">
                <a:latin typeface="Arial" panose="020B0604020202020204" pitchFamily="34" charset="0"/>
                <a:ea typeface="Arial" panose="020B0604020202020204" pitchFamily="34" charset="0"/>
              </a:rPr>
              <a:t>describe and interpret mood and atmosphere created by weather in artworks.</a:t>
            </a:r>
          </a:p>
          <a:p>
            <a:pPr algn="ctr"/>
            <a:endParaRPr lang="en-AU" sz="1000" dirty="0"/>
          </a:p>
          <a:p>
            <a:endParaRPr lang="en-AU" sz="1000" dirty="0"/>
          </a:p>
        </p:txBody>
      </p:sp>
      <p:sp>
        <p:nvSpPr>
          <p:cNvPr id="11" name="TextBox 10"/>
          <p:cNvSpPr txBox="1"/>
          <p:nvPr/>
        </p:nvSpPr>
        <p:spPr>
          <a:xfrm>
            <a:off x="4438561" y="6822690"/>
            <a:ext cx="3958226" cy="1823576"/>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Art) Assessment</a:t>
            </a:r>
          </a:p>
          <a:p>
            <a:endParaRPr lang="en-AU" b="1" dirty="0">
              <a:solidFill>
                <a:srgbClr val="C00000"/>
              </a:solidFill>
            </a:endParaRPr>
          </a:p>
          <a:p>
            <a:r>
              <a:rPr lang="en-AU" sz="1200" b="1" dirty="0">
                <a:latin typeface="Arial" panose="020B0604020202020204" pitchFamily="34" charset="0"/>
                <a:cs typeface="Arial" panose="020B0604020202020204" pitchFamily="34" charset="0"/>
              </a:rPr>
              <a:t>Unit 4– Collection of Work</a:t>
            </a:r>
          </a:p>
          <a:p>
            <a:pPr algn="ctr"/>
            <a:endParaRPr lang="en-AU" sz="1200" dirty="0">
              <a:latin typeface="Arial" panose="020B0604020202020204" pitchFamily="34" charset="0"/>
              <a:cs typeface="Arial" panose="020B0604020202020204" pitchFamily="34" charset="0"/>
            </a:endParaRPr>
          </a:p>
          <a:p>
            <a:pPr algn="ctr"/>
            <a:r>
              <a:rPr lang="en-AU" sz="1200" dirty="0">
                <a:latin typeface="Arial" panose="020B0604020202020204" pitchFamily="34" charset="0"/>
                <a:cs typeface="Arial" panose="020B0604020202020204" pitchFamily="34" charset="0"/>
              </a:rPr>
              <a:t>Students make and respond to artworks that show weather and feelings.</a:t>
            </a:r>
          </a:p>
          <a:p>
            <a:pPr algn="ctr"/>
            <a:endParaRPr lang="en-AU" b="1" dirty="0">
              <a:solidFill>
                <a:srgbClr val="C00000"/>
              </a:solidFill>
            </a:endParaRPr>
          </a:p>
          <a:p>
            <a:pPr algn="ctr"/>
            <a:endParaRPr lang="en-AU" sz="1050"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181180"/>
            <a:ext cx="1008978" cy="862026"/>
          </a:xfrm>
          <a:prstGeom prst="rect">
            <a:avLst/>
          </a:prstGeom>
        </p:spPr>
      </p:pic>
      <p:sp>
        <p:nvSpPr>
          <p:cNvPr id="15" name="TextBox 14"/>
          <p:cNvSpPr txBox="1"/>
          <p:nvPr/>
        </p:nvSpPr>
        <p:spPr>
          <a:xfrm>
            <a:off x="162043" y="8126886"/>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a:t>Every 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2022-06-29T02:49:41+00:00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2022-06-29T02:49:41+00:00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2022-06-29T02:48:28+00:00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3FC1E6-3C41-4AC6-9CFA-A46C41E16BF8}"/>
</file>

<file path=customXml/itemProps2.xml><?xml version="1.0" encoding="utf-8"?>
<ds:datastoreItem xmlns:ds="http://schemas.openxmlformats.org/officeDocument/2006/customXml" ds:itemID="{BF94CDAC-F23C-4102-A70B-03EDD6FE01D7}"/>
</file>

<file path=customXml/itemProps3.xml><?xml version="1.0" encoding="utf-8"?>
<ds:datastoreItem xmlns:ds="http://schemas.openxmlformats.org/officeDocument/2006/customXml" ds:itemID="{2409AB21-57BF-4749-B426-79F5D44DF8A9}"/>
</file>

<file path=docProps/app.xml><?xml version="1.0" encoding="utf-8"?>
<Properties xmlns="http://schemas.openxmlformats.org/officeDocument/2006/extended-properties" xmlns:vt="http://schemas.openxmlformats.org/officeDocument/2006/docPropsVTypes">
  <Template>Office Theme</Template>
  <TotalTime>273</TotalTime>
  <Words>1372</Words>
  <Application>Microsoft Office PowerPoint</Application>
  <PresentationFormat>A3 Paper (297x420 mm)</PresentationFormat>
  <Paragraphs>122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SimSun</vt:lpstr>
      <vt:lpstr>Arial</vt:lpstr>
      <vt:lpstr>Calibri</vt:lpstr>
      <vt:lpstr>Calibri Light</vt:lpstr>
      <vt:lpstr>Cambria</vt:lpstr>
      <vt:lpstr>Symbol</vt:lpstr>
      <vt:lpstr>Times New Roman</vt:lpstr>
      <vt:lpstr>Wingdings</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Curriculum and Assessment Snapshot</dc:title>
  <dc:creator>GENRICH, Peter</dc:creator>
  <cp:lastModifiedBy>GENRICH, Peter (pgenr1)</cp:lastModifiedBy>
  <cp:revision>19</cp:revision>
  <cp:lastPrinted>2019-02-08T01:30:25Z</cp:lastPrinted>
  <dcterms:created xsi:type="dcterms:W3CDTF">2019-02-07T22:28:55Z</dcterms:created>
  <dcterms:modified xsi:type="dcterms:W3CDTF">2021-11-02T21:57:30Z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