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18/02/2020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18/02/2020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18/02/2020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18/02/2020</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79681"/>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7" name="TextBox 6"/>
          <p:cNvSpPr txBox="1"/>
          <p:nvPr/>
        </p:nvSpPr>
        <p:spPr>
          <a:xfrm>
            <a:off x="149606" y="821256"/>
            <a:ext cx="4175027" cy="6078587"/>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a:t>
            </a:r>
          </a:p>
          <a:p>
            <a:pPr algn="ctr"/>
            <a:r>
              <a:rPr lang="en-AU" dirty="0"/>
              <a:t>Unit 1 – Term 1</a:t>
            </a:r>
          </a:p>
          <a:p>
            <a:r>
              <a:rPr lang="en-AU" sz="950" dirty="0">
                <a:latin typeface="Arial" panose="020B0604020202020204" pitchFamily="34" charset="0"/>
                <a:cs typeface="Arial" panose="020B0604020202020204" pitchFamily="34" charset="0"/>
              </a:rPr>
              <a:t>This term students will engage in proficiency strands of Understanding, Fluency, Problem Solving and Reasoning. The proficiencies reinforce the significance of working mathematically within the content and describe how the content is explored or developed. They provide the language to build in the developmental aspects of the learning of mathematics. </a:t>
            </a:r>
          </a:p>
          <a:p>
            <a:endParaRPr lang="en-AU" sz="950" dirty="0">
              <a:latin typeface="Arial" panose="020B0604020202020204" pitchFamily="34" charset="0"/>
              <a:cs typeface="Arial" panose="020B0604020202020204" pitchFamily="34" charset="0"/>
            </a:endParaRPr>
          </a:p>
          <a:p>
            <a:r>
              <a:rPr lang="en-AU" sz="950" dirty="0">
                <a:latin typeface="Arial" panose="020B0604020202020204" pitchFamily="34" charset="0"/>
                <a:cs typeface="Arial" panose="020B0604020202020204" pitchFamily="34" charset="0"/>
              </a:rPr>
              <a:t>Students have opportunities to develop understandings of:</a:t>
            </a:r>
          </a:p>
          <a:p>
            <a:pPr lvl="0" fontAlgn="ctr">
              <a:spcBef>
                <a:spcPts val="400"/>
              </a:spcBef>
              <a:spcAft>
                <a:spcPts val="400"/>
              </a:spcAft>
            </a:pPr>
            <a:r>
              <a:rPr lang="en-AU" sz="950" b="1" dirty="0">
                <a:solidFill>
                  <a:srgbClr val="000000"/>
                </a:solidFill>
                <a:latin typeface="Arial" panose="020B0604020202020204" pitchFamily="34" charset="0"/>
                <a:ea typeface="SimSun" panose="02010600030101010101" pitchFamily="2" charset="-122"/>
                <a:cs typeface="Arial" panose="020B0604020202020204" pitchFamily="34" charset="0"/>
              </a:rPr>
              <a:t>Number and place value </a:t>
            </a:r>
            <a:r>
              <a:rPr lang="en-AU" sz="950" dirty="0">
                <a:solidFill>
                  <a:srgbClr val="000000"/>
                </a:solidFill>
                <a:latin typeface="Arial" panose="020B0604020202020204" pitchFamily="34" charset="0"/>
                <a:ea typeface="SimSun" panose="02010600030101010101" pitchFamily="2" charset="-122"/>
                <a:cs typeface="Arial" panose="020B0604020202020204" pitchFamily="34" charset="0"/>
              </a:rPr>
              <a:t>— make connections between factors and multiples, identify numbers that have 2, 3, 5 or 10 as factors, represent multiplication using the split and compensate strategy, choose appropriate procedures to represent the split and compensate strategy of multiplication, use a written strategy for addition and subtraction, round and estimate to check the reasonableness of answers, explore mental computation strategies for division, solve problems using mental computation strategies and informal recording methods, compare and evaluate strategies and make generalisations</a:t>
            </a:r>
          </a:p>
          <a:p>
            <a:pPr lvl="0" fontAlgn="ctr">
              <a:spcBef>
                <a:spcPts val="400"/>
              </a:spcBef>
              <a:spcAft>
                <a:spcPts val="400"/>
              </a:spcAft>
            </a:pPr>
            <a:r>
              <a:rPr lang="en-AU" sz="950" b="1" dirty="0">
                <a:solidFill>
                  <a:srgbClr val="000000"/>
                </a:solidFill>
                <a:latin typeface="Arial" panose="020B0604020202020204" pitchFamily="34" charset="0"/>
                <a:ea typeface="SimSun" panose="02010600030101010101" pitchFamily="2" charset="-122"/>
                <a:cs typeface="Arial" panose="020B0604020202020204" pitchFamily="34" charset="0"/>
              </a:rPr>
              <a:t>Fractions and decimals </a:t>
            </a:r>
            <a:r>
              <a:rPr lang="en-AU" sz="950" dirty="0">
                <a:solidFill>
                  <a:srgbClr val="000000"/>
                </a:solidFill>
                <a:latin typeface="Arial" panose="020B0604020202020204" pitchFamily="34" charset="0"/>
                <a:ea typeface="SimSun" panose="02010600030101010101" pitchFamily="2" charset="-122"/>
                <a:cs typeface="Arial" panose="020B0604020202020204" pitchFamily="34" charset="0"/>
              </a:rPr>
              <a:t>— use models to represent fractions, count on and count back using unit fractions, identify and compare unit fractions and solve problems using unit fractions, add and subtract simple fractions with the same denominator</a:t>
            </a:r>
          </a:p>
          <a:p>
            <a:pPr lvl="0" fontAlgn="ctr">
              <a:spcBef>
                <a:spcPts val="400"/>
              </a:spcBef>
              <a:spcAft>
                <a:spcPts val="400"/>
              </a:spcAft>
            </a:pPr>
            <a:r>
              <a:rPr lang="en-AU" sz="950" b="1" dirty="0">
                <a:solidFill>
                  <a:srgbClr val="000000"/>
                </a:solidFill>
                <a:latin typeface="Arial" panose="020B0604020202020204" pitchFamily="34" charset="0"/>
                <a:ea typeface="SimSun" panose="02010600030101010101" pitchFamily="2" charset="-122"/>
                <a:cs typeface="Arial" panose="020B0604020202020204" pitchFamily="34" charset="0"/>
              </a:rPr>
              <a:t>Using units of measurement </a:t>
            </a:r>
            <a:r>
              <a:rPr lang="en-AU" sz="950" dirty="0">
                <a:solidFill>
                  <a:srgbClr val="000000"/>
                </a:solidFill>
                <a:latin typeface="Arial" panose="020B0604020202020204" pitchFamily="34" charset="0"/>
                <a:ea typeface="SimSun" panose="02010600030101010101" pitchFamily="2" charset="-122"/>
                <a:cs typeface="Arial" panose="020B0604020202020204" pitchFamily="34" charset="0"/>
              </a:rPr>
              <a:t>— investigate time concepts and the measurement of time, read &amp; represent 24-hour time, measure dimensions, estimate and measure the perimeters of rectangles, investigate area metric units of measurement, estimate and calculate area of rectangles</a:t>
            </a:r>
          </a:p>
          <a:p>
            <a:pPr lvl="0" fontAlgn="ctr">
              <a:spcBef>
                <a:spcPts val="400"/>
              </a:spcBef>
              <a:spcAft>
                <a:spcPts val="400"/>
              </a:spcAft>
            </a:pPr>
            <a:r>
              <a:rPr lang="en-AU" sz="950" b="1" dirty="0">
                <a:solidFill>
                  <a:srgbClr val="000000"/>
                </a:solidFill>
                <a:latin typeface="Arial" panose="020B0604020202020204" pitchFamily="34" charset="0"/>
                <a:ea typeface="SimSun" panose="02010600030101010101" pitchFamily="2" charset="-122"/>
                <a:cs typeface="Arial" panose="020B0604020202020204" pitchFamily="34" charset="0"/>
              </a:rPr>
              <a:t>Chance</a:t>
            </a:r>
            <a:r>
              <a:rPr lang="en-AU" sz="950" dirty="0">
                <a:solidFill>
                  <a:srgbClr val="000000"/>
                </a:solidFill>
                <a:latin typeface="Arial" panose="020B0604020202020204" pitchFamily="34" charset="0"/>
                <a:ea typeface="SimSun" panose="02010600030101010101" pitchFamily="2" charset="-122"/>
                <a:cs typeface="Arial" panose="020B0604020202020204" pitchFamily="34" charset="0"/>
              </a:rPr>
              <a:t> — identify and describe possible outcomes, describe equally likely outcomes, represent probabilities of outcomes using fractions, conduct a chance experiment and investigate the fairness of a game</a:t>
            </a:r>
          </a:p>
          <a:p>
            <a:pPr lvl="0" fontAlgn="ctr">
              <a:spcBef>
                <a:spcPts val="400"/>
              </a:spcBef>
              <a:spcAft>
                <a:spcPts val="400"/>
              </a:spcAft>
            </a:pPr>
            <a:r>
              <a:rPr lang="en-AU" sz="950" b="1" dirty="0">
                <a:solidFill>
                  <a:srgbClr val="000000"/>
                </a:solidFill>
                <a:latin typeface="Arial" panose="020B0604020202020204" pitchFamily="34" charset="0"/>
                <a:ea typeface="SimSun" panose="02010600030101010101" pitchFamily="2" charset="-122"/>
                <a:cs typeface="Arial" panose="020B0604020202020204" pitchFamily="34" charset="0"/>
              </a:rPr>
              <a:t>Data representation and interpretation </a:t>
            </a:r>
            <a:r>
              <a:rPr lang="en-AU" sz="950" dirty="0">
                <a:solidFill>
                  <a:srgbClr val="000000"/>
                </a:solidFill>
                <a:latin typeface="Arial" panose="020B0604020202020204" pitchFamily="34" charset="0"/>
                <a:ea typeface="SimSun" panose="02010600030101010101" pitchFamily="2" charset="-122"/>
                <a:cs typeface="Arial" panose="020B0604020202020204" pitchFamily="34" charset="0"/>
              </a:rPr>
              <a:t>— build an understanding of data, develop the skill of defining numerical &amp; categorical data, generate sample questions, explain why data is either numerical or categorical, develop an understanding of why data is collected, choose appropriate methods to record data, interpret data, generalise by composing summary statements about data.</a:t>
            </a:r>
          </a:p>
        </p:txBody>
      </p:sp>
      <p:sp>
        <p:nvSpPr>
          <p:cNvPr id="2" name="TextBox 1"/>
          <p:cNvSpPr txBox="1"/>
          <p:nvPr/>
        </p:nvSpPr>
        <p:spPr>
          <a:xfrm>
            <a:off x="167661" y="7044694"/>
            <a:ext cx="4175027" cy="2469907"/>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 Assessment</a:t>
            </a:r>
            <a:endParaRPr lang="en-AU" sz="1050" dirty="0"/>
          </a:p>
          <a:p>
            <a:r>
              <a:rPr lang="en-AU" sz="1050" b="1" dirty="0" smtClean="0">
                <a:latin typeface="Arial" panose="020B0604020202020204" pitchFamily="34" charset="0"/>
                <a:cs typeface="Arial" panose="020B0604020202020204" pitchFamily="34" charset="0"/>
              </a:rPr>
              <a:t>Interpreting </a:t>
            </a:r>
            <a:r>
              <a:rPr lang="en-AU" sz="1050" b="1" dirty="0">
                <a:latin typeface="Arial" panose="020B0604020202020204" pitchFamily="34" charset="0"/>
                <a:cs typeface="Arial" panose="020B0604020202020204" pitchFamily="34" charset="0"/>
              </a:rPr>
              <a:t>data and posing questions to collect data</a:t>
            </a:r>
          </a:p>
          <a:p>
            <a:r>
              <a:rPr lang="en-AU" sz="1050" b="1" dirty="0">
                <a:latin typeface="Arial" panose="020B0604020202020204" pitchFamily="34" charset="0"/>
                <a:cs typeface="Arial" panose="020B0604020202020204" pitchFamily="34" charset="0"/>
              </a:rPr>
              <a:t>Written.  </a:t>
            </a:r>
            <a:r>
              <a:rPr lang="en-AU" sz="1050" dirty="0">
                <a:latin typeface="Arial" panose="020B0604020202020204" pitchFamily="34" charset="0"/>
                <a:cs typeface="Arial" panose="020B0604020202020204" pitchFamily="34" charset="0"/>
              </a:rPr>
              <a:t>Students classify and interpret data and pose questions to gather data.     </a:t>
            </a:r>
            <a:endParaRPr lang="en-AU" sz="1050" b="1" dirty="0" smtClean="0">
              <a:latin typeface="Arial" panose="020B0604020202020204" pitchFamily="34" charset="0"/>
              <a:cs typeface="Arial" panose="020B0604020202020204" pitchFamily="34" charset="0"/>
            </a:endParaRPr>
          </a:p>
          <a:p>
            <a:r>
              <a:rPr lang="en-AU" sz="1050" b="1" dirty="0" smtClean="0">
                <a:latin typeface="Arial" panose="020B0604020202020204" pitchFamily="34" charset="0"/>
                <a:cs typeface="Arial" panose="020B0604020202020204" pitchFamily="34" charset="0"/>
              </a:rPr>
              <a:t>Investigating </a:t>
            </a:r>
            <a:r>
              <a:rPr lang="en-AU" sz="1050" b="1" dirty="0">
                <a:latin typeface="Arial" panose="020B0604020202020204" pitchFamily="34" charset="0"/>
                <a:cs typeface="Arial" panose="020B0604020202020204" pitchFamily="34" charset="0"/>
              </a:rPr>
              <a:t>chance </a:t>
            </a:r>
            <a:r>
              <a:rPr lang="en-AU" sz="1050" b="1" dirty="0" smtClean="0">
                <a:latin typeface="Arial" panose="020B0604020202020204" pitchFamily="34" charset="0"/>
                <a:cs typeface="Arial" panose="020B0604020202020204" pitchFamily="34" charset="0"/>
              </a:rPr>
              <a:t>experiments: Assignment/Project</a:t>
            </a:r>
            <a:r>
              <a:rPr lang="en-AU" sz="1050" b="1" dirty="0">
                <a:latin typeface="Arial" panose="020B0604020202020204" pitchFamily="34" charset="0"/>
                <a:cs typeface="Arial" panose="020B0604020202020204" pitchFamily="34" charset="0"/>
              </a:rPr>
              <a:t>. </a:t>
            </a:r>
            <a:r>
              <a:rPr lang="en-AU" sz="1050" dirty="0">
                <a:latin typeface="Arial" panose="020B0604020202020204" pitchFamily="34" charset="0"/>
                <a:cs typeface="Arial" panose="020B0604020202020204" pitchFamily="34" charset="0"/>
              </a:rPr>
              <a:t>Students use simple strategies to reason and solve a chance inquiry question. </a:t>
            </a:r>
            <a:endParaRPr lang="en-AU" sz="1050" dirty="0" smtClean="0">
              <a:latin typeface="Arial" panose="020B0604020202020204" pitchFamily="34" charset="0"/>
              <a:cs typeface="Arial" panose="020B0604020202020204" pitchFamily="34" charset="0"/>
            </a:endParaRPr>
          </a:p>
          <a:p>
            <a:r>
              <a:rPr lang="en-AU" sz="1050" b="1" dirty="0" smtClean="0">
                <a:latin typeface="Arial" panose="020B0604020202020204" pitchFamily="34" charset="0"/>
                <a:cs typeface="Arial" panose="020B0604020202020204" pitchFamily="34" charset="0"/>
              </a:rPr>
              <a:t>Solving </a:t>
            </a:r>
            <a:r>
              <a:rPr lang="en-AU" sz="1050" b="1" dirty="0">
                <a:latin typeface="Arial" panose="020B0604020202020204" pitchFamily="34" charset="0"/>
                <a:cs typeface="Arial" panose="020B0604020202020204" pitchFamily="34" charset="0"/>
              </a:rPr>
              <a:t>simple multiplication, division and fraction problems</a:t>
            </a:r>
          </a:p>
          <a:p>
            <a:r>
              <a:rPr lang="en-AU" sz="1050" b="1" dirty="0">
                <a:latin typeface="Arial" panose="020B0604020202020204" pitchFamily="34" charset="0"/>
                <a:cs typeface="Arial" panose="020B0604020202020204" pitchFamily="34" charset="0"/>
              </a:rPr>
              <a:t>Short answer questions. </a:t>
            </a:r>
            <a:r>
              <a:rPr lang="en-AU" sz="1050" dirty="0">
                <a:latin typeface="Arial" panose="020B0604020202020204" pitchFamily="34" charset="0"/>
                <a:cs typeface="Arial" panose="020B0604020202020204" pitchFamily="34" charset="0"/>
              </a:rPr>
              <a:t>Students solve multiplication and division problems by efficiently and accurately applying a range of strategies, checking the reasonableness of answers using estimation and rounding. They locate, represent, compare and order fractions and add and subtract fractions with the same denominator.    </a:t>
            </a:r>
            <a:endParaRPr lang="en-AU" sz="1050" b="1" dirty="0">
              <a:latin typeface="Arial" panose="020B0604020202020204" pitchFamily="34" charset="0"/>
              <a:cs typeface="Arial" panose="020B0604020202020204" pitchFamily="34" charset="0"/>
            </a:endParaRPr>
          </a:p>
        </p:txBody>
      </p:sp>
      <p:sp>
        <p:nvSpPr>
          <p:cNvPr id="10" name="TextBox 9"/>
          <p:cNvSpPr txBox="1"/>
          <p:nvPr/>
        </p:nvSpPr>
        <p:spPr>
          <a:xfrm>
            <a:off x="8552125" y="896129"/>
            <a:ext cx="4096780" cy="3293209"/>
          </a:xfrm>
          <a:prstGeom prst="rect">
            <a:avLst/>
          </a:prstGeom>
          <a:noFill/>
          <a:ln w="38100">
            <a:solidFill>
              <a:schemeClr val="accent1"/>
            </a:solidFill>
          </a:ln>
        </p:spPr>
        <p:txBody>
          <a:bodyPr wrap="square" rtlCol="0">
            <a:spAutoFit/>
          </a:bodyPr>
          <a:lstStyle/>
          <a:p>
            <a:pPr algn="ctr"/>
            <a:r>
              <a:rPr lang="en-AU" b="1" dirty="0">
                <a:solidFill>
                  <a:schemeClr val="accent1"/>
                </a:solidFill>
              </a:rPr>
              <a:t>HASS</a:t>
            </a:r>
          </a:p>
          <a:p>
            <a:pPr>
              <a:spcBef>
                <a:spcPts val="300"/>
              </a:spcBef>
              <a:spcAft>
                <a:spcPts val="300"/>
              </a:spcAft>
            </a:pPr>
            <a:r>
              <a:rPr lang="en-AU" sz="1000" b="1" dirty="0" smtClean="0">
                <a:latin typeface="Arial" panose="020B0604020202020204" pitchFamily="34" charset="0"/>
                <a:ea typeface="SimSun" panose="02010600030101010101" pitchFamily="2" charset="-122"/>
              </a:rPr>
              <a:t>Communities </a:t>
            </a:r>
            <a:r>
              <a:rPr lang="en-AU" sz="1000" b="1" dirty="0">
                <a:latin typeface="Arial" panose="020B0604020202020204" pitchFamily="34" charset="0"/>
                <a:ea typeface="SimSun" panose="02010600030101010101" pitchFamily="2" charset="-122"/>
              </a:rPr>
              <a:t>in colonial Australia (1800s)</a:t>
            </a:r>
          </a:p>
          <a:p>
            <a:pPr>
              <a:spcBef>
                <a:spcPts val="600"/>
              </a:spcBef>
              <a:spcAft>
                <a:spcPts val="600"/>
              </a:spcAft>
            </a:pPr>
            <a:r>
              <a:rPr lang="en-AU" sz="1000" dirty="0">
                <a:latin typeface="Arial" panose="020B0604020202020204" pitchFamily="34" charset="0"/>
                <a:ea typeface="Arial" panose="020B0604020202020204" pitchFamily="34" charset="0"/>
              </a:rPr>
              <a:t>In this unit, students:</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examine key events related to the development of British colonies in Australia after 1800</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identify the economic, political and social reasons for colonial developments in Australia after 1800</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investigate the effects that colonisation had on the lives of Aboriginal peoples and on the environment</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locate information from sources about aspects of daily life for different groups of people during the colonial period in Australia</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present ideas in narrative form to describe how and why life changed and stayed the same in a colonial community</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identify different viewpoints about the significance of individuals and groups in shaping the colonies</a:t>
            </a:r>
          </a:p>
          <a:p>
            <a:pPr marL="342900" lvl="0" indent="-342900">
              <a:spcAft>
                <a:spcPts val="300"/>
              </a:spcAft>
              <a:buFont typeface="Symbol" panose="05050102010706020507" pitchFamily="18" charset="2"/>
              <a:buChar char=""/>
              <a:tabLst>
                <a:tab pos="467360" algn="l"/>
              </a:tabLst>
            </a:pPr>
            <a:r>
              <a:rPr lang="en-AU" sz="1000" dirty="0">
                <a:latin typeface="Arial" panose="020B0604020202020204" pitchFamily="34" charset="0"/>
                <a:ea typeface="Arial" panose="020B0604020202020204" pitchFamily="34" charset="0"/>
              </a:rPr>
              <a:t>sequence significant events and developments that occurred during the development of colonial Australia using timelines</a:t>
            </a:r>
            <a:r>
              <a:rPr lang="en-AU" sz="1000" dirty="0" smtClean="0">
                <a:latin typeface="Arial" panose="020B0604020202020204" pitchFamily="34" charset="0"/>
                <a:ea typeface="Arial" panose="020B0604020202020204" pitchFamily="34" charset="0"/>
              </a:rPr>
              <a:t>.</a:t>
            </a:r>
            <a:endParaRPr lang="en-AU" sz="1000" dirty="0">
              <a:latin typeface="Arial" panose="020B0604020202020204" pitchFamily="34" charset="0"/>
              <a:ea typeface="Arial" panose="020B0604020202020204" pitchFamily="34" charset="0"/>
            </a:endParaRPr>
          </a:p>
        </p:txBody>
      </p:sp>
      <p:sp>
        <p:nvSpPr>
          <p:cNvPr id="11" name="TextBox 10"/>
          <p:cNvSpPr txBox="1"/>
          <p:nvPr/>
        </p:nvSpPr>
        <p:spPr>
          <a:xfrm>
            <a:off x="8584837" y="4319967"/>
            <a:ext cx="4080424" cy="1331134"/>
          </a:xfrm>
          <a:prstGeom prst="rect">
            <a:avLst/>
          </a:prstGeom>
          <a:noFill/>
          <a:ln w="38100">
            <a:solidFill>
              <a:schemeClr val="accent1"/>
            </a:solidFill>
          </a:ln>
        </p:spPr>
        <p:txBody>
          <a:bodyPr wrap="square" rtlCol="0">
            <a:spAutoFit/>
          </a:bodyPr>
          <a:lstStyle/>
          <a:p>
            <a:pPr algn="ctr"/>
            <a:r>
              <a:rPr lang="en-AU" b="1" dirty="0">
                <a:solidFill>
                  <a:schemeClr val="accent1"/>
                </a:solidFill>
              </a:rPr>
              <a:t>HASS Assessment</a:t>
            </a:r>
          </a:p>
          <a:p>
            <a:pPr>
              <a:lnSpc>
                <a:spcPts val="1500"/>
              </a:lnSpc>
              <a:spcBef>
                <a:spcPts val="1200"/>
              </a:spcBef>
              <a:spcAft>
                <a:spcPts val="600"/>
              </a:spcAft>
            </a:pPr>
            <a:r>
              <a:rPr lang="en-AU" sz="1000" dirty="0" smtClean="0">
                <a:latin typeface="Arial" panose="020B0604020202020204" pitchFamily="34" charset="0"/>
                <a:ea typeface="SimSun" panose="02010600030101010101" pitchFamily="2" charset="-122"/>
                <a:cs typeface="Times New Roman" panose="02020603050405020304" pitchFamily="18" charset="0"/>
              </a:rPr>
              <a:t>Students will </a:t>
            </a:r>
            <a:r>
              <a:rPr lang="en-AU" sz="1000" dirty="0">
                <a:latin typeface="Arial" panose="020B0604020202020204" pitchFamily="34" charset="0"/>
                <a:ea typeface="SimSun" panose="02010600030101010101" pitchFamily="2" charset="-122"/>
                <a:cs typeface="Times New Roman" panose="02020603050405020304" pitchFamily="18" charset="0"/>
              </a:rPr>
              <a:t>conduct an inquiry to answer the inquiry question: </a:t>
            </a:r>
            <a:r>
              <a:rPr lang="en-AU" sz="1000" i="1" dirty="0">
                <a:latin typeface="Arial" panose="020B0604020202020204" pitchFamily="34" charset="0"/>
                <a:ea typeface="SimSun" panose="02010600030101010101" pitchFamily="2" charset="-122"/>
                <a:cs typeface="Times New Roman" panose="02020603050405020304" pitchFamily="18" charset="0"/>
              </a:rPr>
              <a:t>How and why did the lives of the people in the Australian colonies change or stay the same because of the gold rush?</a:t>
            </a:r>
            <a:endParaRPr lang="en-AU" sz="1000" dirty="0">
              <a:latin typeface="Arial" panose="020B0604020202020204" pitchFamily="34" charset="0"/>
              <a:ea typeface="SimSun" panose="02010600030101010101" pitchFamily="2" charset="-122"/>
              <a:cs typeface="Times New Roman" panose="02020603050405020304" pitchFamily="18" charset="0"/>
            </a:endParaRPr>
          </a:p>
          <a:p>
            <a:endParaRPr lang="en-AU" sz="1000" dirty="0">
              <a:latin typeface="Arial" panose="020B0604020202020204" pitchFamily="34" charset="0"/>
              <a:cs typeface="Arial" panose="020B0604020202020204" pitchFamily="34" charset="0"/>
            </a:endParaRPr>
          </a:p>
        </p:txBody>
      </p:sp>
      <p:sp>
        <p:nvSpPr>
          <p:cNvPr id="12" name="TextBox 11"/>
          <p:cNvSpPr txBox="1"/>
          <p:nvPr/>
        </p:nvSpPr>
        <p:spPr>
          <a:xfrm>
            <a:off x="4451088" y="2787179"/>
            <a:ext cx="3958226" cy="2308324"/>
          </a:xfrm>
          <a:prstGeom prst="rect">
            <a:avLst/>
          </a:prstGeom>
          <a:noFill/>
          <a:ln w="38100">
            <a:solidFill>
              <a:srgbClr val="FF0000"/>
            </a:solidFill>
          </a:ln>
        </p:spPr>
        <p:txBody>
          <a:bodyPr wrap="square" rtlCol="0">
            <a:spAutoFit/>
          </a:bodyPr>
          <a:lstStyle/>
          <a:p>
            <a:pPr algn="ctr"/>
            <a:r>
              <a:rPr lang="en-AU" b="1" dirty="0">
                <a:solidFill>
                  <a:srgbClr val="C00000"/>
                </a:solidFill>
              </a:rPr>
              <a:t>English</a:t>
            </a:r>
          </a:p>
          <a:p>
            <a:pPr algn="ctr"/>
            <a:r>
              <a:rPr lang="en-AU" dirty="0"/>
              <a:t>Unit 1 – Term 1</a:t>
            </a:r>
            <a:endParaRPr lang="en-AU" sz="1000" dirty="0"/>
          </a:p>
          <a:p>
            <a:r>
              <a:rPr lang="en-AU" sz="1200" b="1" dirty="0">
                <a:latin typeface="Arial" panose="020B0604020202020204" pitchFamily="34" charset="0"/>
                <a:cs typeface="Arial" panose="020B0604020202020204" pitchFamily="34" charset="0"/>
              </a:rPr>
              <a:t>Unit 1: Examining and creating fantasy texts</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listen to, read and interpret a novel from the fantasy genre showing understanding of character development in relation to plot and setting. They demonstrate the ability to analyse the development of a main character through a written response. They create the first chapter of a fantasy novel, depicting contrasting fantasy characters in relation to setting and plot.</a:t>
            </a:r>
          </a:p>
        </p:txBody>
      </p:sp>
      <p:sp>
        <p:nvSpPr>
          <p:cNvPr id="13" name="TextBox 12"/>
          <p:cNvSpPr txBox="1"/>
          <p:nvPr/>
        </p:nvSpPr>
        <p:spPr>
          <a:xfrm>
            <a:off x="4438562" y="5308708"/>
            <a:ext cx="3958226" cy="1638910"/>
          </a:xfrm>
          <a:prstGeom prst="rect">
            <a:avLst/>
          </a:prstGeom>
          <a:noFill/>
          <a:ln w="38100">
            <a:solidFill>
              <a:srgbClr val="FF0000"/>
            </a:solidFill>
          </a:ln>
        </p:spPr>
        <p:txBody>
          <a:bodyPr wrap="square" rtlCol="0">
            <a:spAutoFit/>
          </a:bodyPr>
          <a:lstStyle/>
          <a:p>
            <a:pPr algn="ctr"/>
            <a:r>
              <a:rPr lang="en-AU" b="1" dirty="0">
                <a:solidFill>
                  <a:srgbClr val="C00000"/>
                </a:solidFill>
              </a:rPr>
              <a:t>English Assessment</a:t>
            </a:r>
          </a:p>
          <a:p>
            <a:pPr algn="ctr"/>
            <a:endParaRPr lang="en-AU" sz="1050" dirty="0"/>
          </a:p>
          <a:p>
            <a:r>
              <a:rPr lang="en-AU" sz="1200" b="1" dirty="0">
                <a:latin typeface="Arial" panose="020B0604020202020204" pitchFamily="34" charset="0"/>
                <a:cs typeface="Arial" panose="020B0604020202020204" pitchFamily="34" charset="0"/>
              </a:rPr>
              <a:t>Unit 1: Imaginative response</a:t>
            </a:r>
            <a:endParaRPr lang="en-AU" sz="1200" dirty="0">
              <a:latin typeface="Arial" panose="020B0604020202020204" pitchFamily="34" charset="0"/>
              <a:cs typeface="Arial" panose="020B0604020202020204" pitchFamily="34" charset="0"/>
            </a:endParaRPr>
          </a:p>
          <a:p>
            <a:r>
              <a:rPr lang="en-AU" sz="1200" i="1" dirty="0">
                <a:latin typeface="Arial" panose="020B0604020202020204" pitchFamily="34" charset="0"/>
                <a:cs typeface="Arial" panose="020B0604020202020204" pitchFamily="34" charset="0"/>
              </a:rPr>
              <a:t>Imaginative response – written</a:t>
            </a:r>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write the first chapter of a fantasy novel, creating a  ‘good’ and ‘evil’ character, and establish setting.</a:t>
            </a:r>
          </a:p>
          <a:p>
            <a:endParaRPr lang="en-AU" sz="1200" b="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8576" y="1068446"/>
            <a:ext cx="940837" cy="803809"/>
          </a:xfrm>
          <a:prstGeom prst="rect">
            <a:avLst/>
          </a:prstGeom>
        </p:spPr>
      </p:pic>
      <p:sp>
        <p:nvSpPr>
          <p:cNvPr id="15" name="Rectangle 14"/>
          <p:cNvSpPr/>
          <p:nvPr/>
        </p:nvSpPr>
        <p:spPr>
          <a:xfrm>
            <a:off x="5467735" y="1007142"/>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5</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0986" y="1068446"/>
            <a:ext cx="908718" cy="776368"/>
          </a:xfrm>
          <a:prstGeom prst="rect">
            <a:avLst/>
          </a:prstGeom>
        </p:spPr>
      </p:pic>
      <p:sp>
        <p:nvSpPr>
          <p:cNvPr id="21" name="TextBox 20"/>
          <p:cNvSpPr txBox="1"/>
          <p:nvPr/>
        </p:nvSpPr>
        <p:spPr>
          <a:xfrm>
            <a:off x="8568481" y="5833973"/>
            <a:ext cx="4096780" cy="1323439"/>
          </a:xfrm>
          <a:prstGeom prst="rect">
            <a:avLst/>
          </a:prstGeom>
          <a:noFill/>
          <a:ln w="38100">
            <a:solidFill>
              <a:schemeClr val="accent1"/>
            </a:solidFill>
          </a:ln>
        </p:spPr>
        <p:txBody>
          <a:bodyPr wrap="square" tIns="0" bIns="0" rtlCol="0">
            <a:spAutoFit/>
          </a:bodyPr>
          <a:lstStyle/>
          <a:p>
            <a:pPr algn="ctr"/>
            <a:r>
              <a:rPr lang="en-AU" b="1" dirty="0">
                <a:solidFill>
                  <a:schemeClr val="accent1"/>
                </a:solidFill>
              </a:rPr>
              <a:t>Design and Technologies</a:t>
            </a:r>
          </a:p>
          <a:p>
            <a:pPr algn="ctr"/>
            <a:r>
              <a:rPr lang="en-AU" dirty="0"/>
              <a:t>Unit </a:t>
            </a:r>
            <a:r>
              <a:rPr lang="en-AU" dirty="0" smtClean="0"/>
              <a:t>1 </a:t>
            </a:r>
            <a:r>
              <a:rPr lang="en-AU" dirty="0"/>
              <a:t>– </a:t>
            </a:r>
            <a:r>
              <a:rPr lang="en-AU" dirty="0" smtClean="0"/>
              <a:t>Term 1</a:t>
            </a:r>
            <a:endParaRPr lang="en-AU" dirty="0" smtClean="0"/>
          </a:p>
          <a:p>
            <a:pPr>
              <a:spcBef>
                <a:spcPts val="300"/>
              </a:spcBef>
              <a:spcAft>
                <a:spcPts val="300"/>
              </a:spcAft>
            </a:pPr>
            <a:r>
              <a:rPr lang="en-AU" sz="1000" b="1" dirty="0">
                <a:latin typeface="Arial" panose="020B0604020202020204" pitchFamily="34" charset="0"/>
                <a:ea typeface="SimSun" panose="02010600030101010101" pitchFamily="2" charset="-122"/>
              </a:rPr>
              <a:t>Harvesting good health</a:t>
            </a:r>
          </a:p>
          <a:p>
            <a:pPr>
              <a:spcBef>
                <a:spcPts val="600"/>
              </a:spcBef>
              <a:spcAft>
                <a:spcPts val="600"/>
              </a:spcAft>
            </a:pPr>
            <a:r>
              <a:rPr lang="en-AU" sz="1000" dirty="0">
                <a:latin typeface="Arial" panose="020B0604020202020204" pitchFamily="34" charset="0"/>
                <a:ea typeface="Arial" panose="020B0604020202020204" pitchFamily="34" charset="0"/>
              </a:rPr>
              <a:t>In this unit students will explore how competing factors and technologies influence the design of a sustainable service which provides a plant for the preparation of a healthy food product</a:t>
            </a:r>
            <a:r>
              <a:rPr lang="en-AU" sz="1000" dirty="0" smtClean="0">
                <a:latin typeface="Arial" panose="020B0604020202020204" pitchFamily="34" charset="0"/>
                <a:ea typeface="Arial" panose="020B0604020202020204" pitchFamily="34" charset="0"/>
              </a:rPr>
              <a:t>.</a:t>
            </a:r>
            <a:endParaRPr lang="en-AU" sz="1000" dirty="0">
              <a:latin typeface="Arial" panose="020B0604020202020204" pitchFamily="34" charset="0"/>
              <a:cs typeface="Arial" panose="020B0604020202020204" pitchFamily="34" charset="0"/>
            </a:endParaRPr>
          </a:p>
        </p:txBody>
      </p:sp>
      <p:sp>
        <p:nvSpPr>
          <p:cNvPr id="22" name="TextBox 21"/>
          <p:cNvSpPr txBox="1"/>
          <p:nvPr/>
        </p:nvSpPr>
        <p:spPr>
          <a:xfrm>
            <a:off x="8552125" y="7292888"/>
            <a:ext cx="4080424" cy="1946687"/>
          </a:xfrm>
          <a:prstGeom prst="rect">
            <a:avLst/>
          </a:prstGeom>
          <a:noFill/>
          <a:ln w="38100">
            <a:solidFill>
              <a:schemeClr val="accent1"/>
            </a:solidFill>
          </a:ln>
        </p:spPr>
        <p:txBody>
          <a:bodyPr wrap="square" rtlCol="0">
            <a:spAutoFit/>
          </a:bodyPr>
          <a:lstStyle/>
          <a:p>
            <a:pPr algn="ctr"/>
            <a:r>
              <a:rPr lang="en-AU" b="1" dirty="0">
                <a:solidFill>
                  <a:schemeClr val="accent1"/>
                </a:solidFill>
              </a:rPr>
              <a:t>Design and Technologies Assessment</a:t>
            </a:r>
          </a:p>
          <a:p>
            <a:pPr>
              <a:lnSpc>
                <a:spcPts val="1500"/>
              </a:lnSpc>
              <a:spcBef>
                <a:spcPts val="1200"/>
              </a:spcBef>
              <a:spcAft>
                <a:spcPts val="600"/>
              </a:spcAft>
            </a:pPr>
            <a:r>
              <a:rPr lang="en-AU" sz="1050" b="1" dirty="0">
                <a:latin typeface="Arial" panose="020B0604020202020204" pitchFamily="34" charset="0"/>
                <a:ea typeface="SimSun" panose="02010600030101010101" pitchFamily="2" charset="-122"/>
                <a:cs typeface="Times New Roman" panose="02020603050405020304" pitchFamily="18" charset="0"/>
              </a:rPr>
              <a:t>Design </a:t>
            </a:r>
            <a:r>
              <a:rPr lang="en-AU" sz="1050" b="1" dirty="0" smtClean="0">
                <a:latin typeface="Arial" panose="020B0604020202020204" pitchFamily="34" charset="0"/>
                <a:ea typeface="SimSun" panose="02010600030101010101" pitchFamily="2" charset="-122"/>
                <a:cs typeface="Times New Roman" panose="02020603050405020304" pitchFamily="18" charset="0"/>
              </a:rPr>
              <a:t>challenge:</a:t>
            </a:r>
            <a:r>
              <a:rPr lang="en-AU" sz="1050" dirty="0" smtClean="0">
                <a:latin typeface="Arial" panose="020B0604020202020204" pitchFamily="34" charset="0"/>
                <a:ea typeface="SimSun" panose="02010600030101010101" pitchFamily="2" charset="-122"/>
                <a:cs typeface="Times New Roman" panose="02020603050405020304" pitchFamily="18" charset="0"/>
              </a:rPr>
              <a:t> Students will design </a:t>
            </a:r>
            <a:r>
              <a:rPr lang="en-AU" sz="1050" dirty="0">
                <a:latin typeface="Arial" panose="020B0604020202020204" pitchFamily="34" charset="0"/>
                <a:ea typeface="SimSun" panose="02010600030101010101" pitchFamily="2" charset="-122"/>
                <a:cs typeface="Times New Roman" panose="02020603050405020304" pitchFamily="18" charset="0"/>
              </a:rPr>
              <a:t>a service that provides an edible plant that can be used to create a healthy food product.</a:t>
            </a:r>
          </a:p>
          <a:p>
            <a:pPr>
              <a:lnSpc>
                <a:spcPts val="1500"/>
              </a:lnSpc>
              <a:spcBef>
                <a:spcPts val="600"/>
              </a:spcBef>
              <a:spcAft>
                <a:spcPts val="600"/>
              </a:spcAft>
            </a:pPr>
            <a:r>
              <a:rPr lang="en-AU" sz="1050" dirty="0">
                <a:latin typeface="Arial" panose="020B0604020202020204" pitchFamily="34" charset="0"/>
                <a:ea typeface="SimSun" panose="02010600030101010101" pitchFamily="2" charset="-122"/>
                <a:cs typeface="Times New Roman" panose="02020603050405020304" pitchFamily="18" charset="0"/>
              </a:rPr>
              <a:t>The service will involve the design of the plant’s:</a:t>
            </a:r>
          </a:p>
          <a:p>
            <a:pPr marL="342900" lvl="0" indent="-342900">
              <a:lnSpc>
                <a:spcPts val="1500"/>
              </a:lnSpc>
              <a:spcBef>
                <a:spcPts val="600"/>
              </a:spcBef>
              <a:spcAft>
                <a:spcPts val="600"/>
              </a:spcAft>
              <a:buSzPts val="1200"/>
              <a:buFont typeface="Arial" panose="020B0604020202020204" pitchFamily="34" charset="0"/>
              <a:buChar char="•"/>
              <a:tabLst>
                <a:tab pos="180340" algn="l"/>
                <a:tab pos="360680" algn="l"/>
              </a:tabLst>
            </a:pPr>
            <a:r>
              <a:rPr lang="en-AU" sz="1050" dirty="0">
                <a:latin typeface="Arial" panose="020B0604020202020204" pitchFamily="34" charset="0"/>
                <a:ea typeface="SimSun" panose="02010600030101010101" pitchFamily="2" charset="-122"/>
                <a:cs typeface="Times New Roman" panose="02020603050405020304" pitchFamily="18" charset="0"/>
              </a:rPr>
              <a:t>packaging</a:t>
            </a:r>
          </a:p>
          <a:p>
            <a:pPr marL="342900" lvl="0" indent="-342900">
              <a:lnSpc>
                <a:spcPts val="1500"/>
              </a:lnSpc>
              <a:spcBef>
                <a:spcPts val="600"/>
              </a:spcBef>
              <a:spcAft>
                <a:spcPts val="1200"/>
              </a:spcAft>
              <a:buSzPts val="1200"/>
              <a:buFont typeface="Arial" panose="020B0604020202020204" pitchFamily="34" charset="0"/>
              <a:buChar char="•"/>
              <a:tabLst>
                <a:tab pos="180340" algn="l"/>
                <a:tab pos="360680" algn="l"/>
              </a:tabLst>
            </a:pPr>
            <a:r>
              <a:rPr lang="en-AU" sz="1050" dirty="0">
                <a:latin typeface="Arial" panose="020B0604020202020204" pitchFamily="34" charset="0"/>
                <a:ea typeface="SimSun" panose="02010600030101010101" pitchFamily="2" charset="-122"/>
                <a:cs typeface="Times New Roman" panose="02020603050405020304" pitchFamily="18" charset="0"/>
              </a:rPr>
              <a:t>fact sheet. </a:t>
            </a:r>
            <a:endParaRPr lang="en-AU" sz="1050" dirty="0"/>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080972"/>
            <a:ext cx="1008978" cy="862026"/>
          </a:xfrm>
          <a:prstGeom prst="rect">
            <a:avLst/>
          </a:prstGeom>
        </p:spPr>
      </p:pic>
      <p:sp>
        <p:nvSpPr>
          <p:cNvPr id="4" name="Rectangle 3"/>
          <p:cNvSpPr/>
          <p:nvPr/>
        </p:nvSpPr>
        <p:spPr>
          <a:xfrm>
            <a:off x="162044" y="104730"/>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5" name="TextBox 4"/>
          <p:cNvSpPr txBox="1"/>
          <p:nvPr/>
        </p:nvSpPr>
        <p:spPr>
          <a:xfrm>
            <a:off x="162044" y="1188810"/>
            <a:ext cx="4175027" cy="2846933"/>
          </a:xfrm>
          <a:prstGeom prst="rect">
            <a:avLst/>
          </a:prstGeom>
          <a:noFill/>
          <a:ln w="38100">
            <a:solidFill>
              <a:schemeClr val="accent6"/>
            </a:solidFill>
          </a:ln>
        </p:spPr>
        <p:txBody>
          <a:bodyPr wrap="square" rtlCol="0">
            <a:spAutoFit/>
          </a:bodyPr>
          <a:lstStyle/>
          <a:p>
            <a:pPr algn="ctr"/>
            <a:r>
              <a:rPr lang="en-AU" dirty="0">
                <a:solidFill>
                  <a:schemeClr val="accent6"/>
                </a:solidFill>
              </a:rPr>
              <a:t>Science</a:t>
            </a:r>
          </a:p>
          <a:p>
            <a:pPr algn="ctr"/>
            <a:r>
              <a:rPr lang="en-AU" dirty="0"/>
              <a:t>Unit 1 – Term 1</a:t>
            </a:r>
          </a:p>
          <a:p>
            <a:pPr algn="ctr"/>
            <a:endParaRPr lang="en-AU" sz="1000" dirty="0"/>
          </a:p>
          <a:p>
            <a:r>
              <a:rPr lang="en-AU" sz="1100" b="1" dirty="0">
                <a:latin typeface="Arial" panose="020B0604020202020204" pitchFamily="34" charset="0"/>
                <a:cs typeface="Arial" panose="020B0604020202020204" pitchFamily="34" charset="0"/>
              </a:rPr>
              <a:t>Unit 1: Survival in the environment</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Students analyse the structural features and behavioural adaptations that assist living things to survive in their environment. They understand that science involves using evidence and comparing data to develop explanations. Students investigate the relationships between the factors that influence how plants and animals survive in their environments, including those that survive in extreme environments, and use this knowledge to design creatures with adaptations that are suitable for survival in prescribed environments.</a:t>
            </a:r>
          </a:p>
          <a:p>
            <a:endParaRPr lang="en-AU" sz="1200" dirty="0"/>
          </a:p>
        </p:txBody>
      </p:sp>
      <p:sp>
        <p:nvSpPr>
          <p:cNvPr id="6" name="Rectangle 5"/>
          <p:cNvSpPr/>
          <p:nvPr/>
        </p:nvSpPr>
        <p:spPr>
          <a:xfrm>
            <a:off x="5467735" y="1019668"/>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5</a:t>
            </a:r>
          </a:p>
        </p:txBody>
      </p:sp>
      <p:sp>
        <p:nvSpPr>
          <p:cNvPr id="7" name="TextBox 6"/>
          <p:cNvSpPr txBox="1"/>
          <p:nvPr/>
        </p:nvSpPr>
        <p:spPr>
          <a:xfrm>
            <a:off x="167660" y="5123924"/>
            <a:ext cx="4175027" cy="2244204"/>
          </a:xfrm>
          <a:prstGeom prst="rect">
            <a:avLst/>
          </a:prstGeom>
          <a:noFill/>
          <a:ln w="38100">
            <a:solidFill>
              <a:schemeClr val="accent6"/>
            </a:solidFill>
          </a:ln>
        </p:spPr>
        <p:txBody>
          <a:bodyPr wrap="square" rtlCol="0">
            <a:spAutoFit/>
          </a:bodyPr>
          <a:lstStyle/>
          <a:p>
            <a:pPr algn="ctr"/>
            <a:r>
              <a:rPr lang="en-AU" b="1" dirty="0">
                <a:solidFill>
                  <a:schemeClr val="accent6"/>
                </a:solidFill>
              </a:rPr>
              <a:t>Science Assessment</a:t>
            </a:r>
          </a:p>
          <a:p>
            <a:pPr algn="ctr"/>
            <a:endParaRPr lang="en-AU" sz="1050" dirty="0"/>
          </a:p>
          <a:p>
            <a:pPr>
              <a:spcBef>
                <a:spcPts val="400"/>
              </a:spcBef>
              <a:spcAft>
                <a:spcPts val="400"/>
              </a:spcAft>
            </a:pPr>
            <a:r>
              <a:rPr lang="en-AU" sz="1200" b="1" dirty="0">
                <a:solidFill>
                  <a:srgbClr val="000000"/>
                </a:solidFill>
                <a:latin typeface="Arial" panose="020B0604020202020204" pitchFamily="34" charset="0"/>
                <a:ea typeface="SimSun" panose="02010600030101010101" pitchFamily="2" charset="-122"/>
                <a:cs typeface="Arial" panose="020B0604020202020204" pitchFamily="34" charset="0"/>
              </a:rPr>
              <a:t>Unit 1: Creating a creature</a:t>
            </a:r>
            <a:r>
              <a:rPr lang="en-AU" sz="1200" i="1" dirty="0">
                <a:solidFill>
                  <a:srgbClr val="000000"/>
                </a:solidFill>
                <a:latin typeface="Arial" panose="020B0604020202020204" pitchFamily="34" charset="0"/>
                <a:ea typeface="SimSun" panose="02010600030101010101" pitchFamily="2" charset="-122"/>
                <a:cs typeface="Arial" panose="020B0604020202020204" pitchFamily="34" charset="0"/>
              </a:rPr>
              <a:t> </a:t>
            </a:r>
            <a:endParaRPr lang="en-AU" sz="12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a:spcBef>
                <a:spcPts val="400"/>
              </a:spcBef>
              <a:spcAft>
                <a:spcPts val="400"/>
              </a:spcAft>
            </a:pPr>
            <a:r>
              <a:rPr lang="en-AU" sz="1200" i="1" dirty="0">
                <a:solidFill>
                  <a:srgbClr val="000000"/>
                </a:solidFill>
                <a:latin typeface="Arial" panose="020B0604020202020204" pitchFamily="34" charset="0"/>
                <a:ea typeface="SimSun" panose="02010600030101010101" pitchFamily="2" charset="-122"/>
                <a:cs typeface="Arial" panose="020B0604020202020204" pitchFamily="34" charset="0"/>
              </a:rPr>
              <a:t>Multimodal presentation</a:t>
            </a:r>
            <a:endParaRPr lang="en-AU" sz="12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Students analyse how the form of living things enables them to function in their environments. They use environmental data when suggesting explanations for difference in structural features of creatures. Students communicate ideas using multimodal texts.</a:t>
            </a:r>
          </a:p>
          <a:p>
            <a:endPar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080972"/>
            <a:ext cx="1008978" cy="862026"/>
          </a:xfrm>
          <a:prstGeom prst="rect">
            <a:avLst/>
          </a:prstGeom>
        </p:spPr>
      </p:pic>
      <p:sp>
        <p:nvSpPr>
          <p:cNvPr id="15" name="TextBox 14"/>
          <p:cNvSpPr txBox="1"/>
          <p:nvPr/>
        </p:nvSpPr>
        <p:spPr>
          <a:xfrm>
            <a:off x="162042" y="7884637"/>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a:t>Every 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pic>
        <p:nvPicPr>
          <p:cNvPr id="2" name="Picture 1">
            <a:extLst>
              <a:ext uri="{FF2B5EF4-FFF2-40B4-BE49-F238E27FC236}">
                <a16:creationId xmlns:a16="http://schemas.microsoft.com/office/drawing/2014/main" id="{47C846C8-C84B-4A71-A9D6-C86446833C28}"/>
              </a:ext>
            </a:extLst>
          </p:cNvPr>
          <p:cNvPicPr>
            <a:picLocks noChangeAspect="1"/>
          </p:cNvPicPr>
          <p:nvPr/>
        </p:nvPicPr>
        <p:blipFill>
          <a:blip r:embed="rId3"/>
          <a:stretch>
            <a:fillRect/>
          </a:stretch>
        </p:blipFill>
        <p:spPr>
          <a:xfrm>
            <a:off x="1292512" y="4345012"/>
            <a:ext cx="1719738" cy="632120"/>
          </a:xfrm>
          <a:prstGeom prst="rect">
            <a:avLst/>
          </a:prstGeom>
        </p:spPr>
      </p:pic>
      <p:pic>
        <p:nvPicPr>
          <p:cNvPr id="13" name="Picture 12">
            <a:extLst>
              <a:ext uri="{FF2B5EF4-FFF2-40B4-BE49-F238E27FC236}">
                <a16:creationId xmlns:a16="http://schemas.microsoft.com/office/drawing/2014/main" id="{18B5FCAC-A6F2-4D4E-8AD3-AE95DA082C83}"/>
              </a:ext>
            </a:extLst>
          </p:cNvPr>
          <p:cNvPicPr>
            <a:picLocks noChangeAspect="1"/>
          </p:cNvPicPr>
          <p:nvPr/>
        </p:nvPicPr>
        <p:blipFill>
          <a:blip r:embed="rId4"/>
          <a:stretch>
            <a:fillRect/>
          </a:stretch>
        </p:blipFill>
        <p:spPr>
          <a:xfrm>
            <a:off x="182234" y="4332486"/>
            <a:ext cx="644484" cy="689034"/>
          </a:xfrm>
          <a:prstGeom prst="rect">
            <a:avLst/>
          </a:prstGeom>
        </p:spPr>
      </p:pic>
      <p:pic>
        <p:nvPicPr>
          <p:cNvPr id="14" name="Picture 13">
            <a:extLst>
              <a:ext uri="{FF2B5EF4-FFF2-40B4-BE49-F238E27FC236}">
                <a16:creationId xmlns:a16="http://schemas.microsoft.com/office/drawing/2014/main" id="{A79AFCEE-AF03-4E12-A0CE-96024EFB3FEE}"/>
              </a:ext>
            </a:extLst>
          </p:cNvPr>
          <p:cNvPicPr>
            <a:picLocks noChangeAspect="1"/>
          </p:cNvPicPr>
          <p:nvPr/>
        </p:nvPicPr>
        <p:blipFill>
          <a:blip r:embed="rId5"/>
          <a:stretch>
            <a:fillRect/>
          </a:stretch>
        </p:blipFill>
        <p:spPr>
          <a:xfrm>
            <a:off x="3674223" y="4320739"/>
            <a:ext cx="631527" cy="734758"/>
          </a:xfrm>
          <a:prstGeom prst="rect">
            <a:avLst/>
          </a:prstGeom>
        </p:spPr>
      </p:pic>
      <p:sp>
        <p:nvSpPr>
          <p:cNvPr id="16" name="TextBox 15"/>
          <p:cNvSpPr txBox="1"/>
          <p:nvPr/>
        </p:nvSpPr>
        <p:spPr>
          <a:xfrm>
            <a:off x="4480436" y="2856404"/>
            <a:ext cx="3958226" cy="2694584"/>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p>
          <a:p>
            <a:pPr>
              <a:spcBef>
                <a:spcPts val="600"/>
              </a:spcBef>
              <a:spcAft>
                <a:spcPts val="600"/>
              </a:spcAft>
            </a:pPr>
            <a:r>
              <a:rPr lang="en-AU" sz="1050" b="1" i="1" dirty="0" smtClean="0">
                <a:latin typeface="Arial" panose="020B0604020202020204" pitchFamily="34" charset="0"/>
                <a:cs typeface="Arial" panose="020B0604020202020204" pitchFamily="34" charset="0"/>
              </a:rPr>
              <a:t>Multicultural and Personal Health </a:t>
            </a:r>
            <a:r>
              <a:rPr lang="en-AU" sz="1050" dirty="0">
                <a:latin typeface="Arial" panose="020B0604020202020204" pitchFamily="34" charset="0"/>
                <a:ea typeface="Arial" panose="020B0604020202020204" pitchFamily="34" charset="0"/>
              </a:rPr>
              <a:t>In this unit, students gain an understanding of multiculturalism by examining the changing nature of Australia's cultural identity through exploring the influence of people and places. They examine how sharing traditional foods and physical activities from different cultures can support community wellbeing and cultural understanding</a:t>
            </a:r>
            <a:r>
              <a:rPr lang="en-AU" sz="1050" dirty="0" smtClean="0">
                <a:latin typeface="Arial" panose="020B0604020202020204" pitchFamily="34" charset="0"/>
                <a:ea typeface="Arial" panose="020B0604020202020204" pitchFamily="34" charset="0"/>
              </a:rPr>
              <a:t>.</a:t>
            </a:r>
          </a:p>
          <a:p>
            <a:pPr>
              <a:lnSpc>
                <a:spcPct val="107000"/>
              </a:lnSpc>
              <a:spcAft>
                <a:spcPts val="800"/>
              </a:spcAft>
            </a:pPr>
            <a:r>
              <a:rPr lang="en-AU" sz="1050" b="1" i="1" dirty="0" smtClean="0">
                <a:latin typeface="Arial" panose="020B0604020202020204" pitchFamily="34" charset="0"/>
                <a:ea typeface="Arial" panose="020B0604020202020204" pitchFamily="34" charset="0"/>
              </a:rPr>
              <a:t>Movement With Body Control</a:t>
            </a:r>
            <a:r>
              <a:rPr lang="en-AU" sz="1050" b="1" i="1" dirty="0" smtClean="0">
                <a:latin typeface="Arial" panose="020B0604020202020204" pitchFamily="34" charset="0"/>
                <a:ea typeface="Arial" panose="020B0604020202020204" pitchFamily="34" charset="0"/>
                <a:cs typeface="Arial" panose="020B0604020202020204" pitchFamily="34" charset="0"/>
              </a:rPr>
              <a:t> – In this unit, students </a:t>
            </a:r>
            <a:r>
              <a:rPr lang="en-AU" sz="1050" dirty="0" smtClean="0">
                <a:latin typeface="Arial" panose="020B0604020202020204" pitchFamily="34" charset="0"/>
                <a:ea typeface="Times" panose="02020603050405020304" pitchFamily="18" charset="0"/>
                <a:cs typeface="Arial" panose="020B0604020202020204" pitchFamily="34" charset="0"/>
              </a:rPr>
              <a:t>participate </a:t>
            </a:r>
            <a:r>
              <a:rPr lang="en-AU" sz="1050" dirty="0">
                <a:latin typeface="Arial" panose="020B0604020202020204" pitchFamily="34" charset="0"/>
                <a:ea typeface="Times" panose="02020603050405020304" pitchFamily="18" charset="0"/>
                <a:cs typeface="Arial" panose="020B0604020202020204" pitchFamily="34" charset="0"/>
              </a:rPr>
              <a:t>in health-related fitness </a:t>
            </a:r>
            <a:r>
              <a:rPr lang="en-AU" sz="1050" dirty="0" smtClean="0">
                <a:latin typeface="Arial" panose="020B0604020202020204" pitchFamily="34" charset="0"/>
                <a:ea typeface="Times" panose="02020603050405020304" pitchFamily="18" charset="0"/>
                <a:cs typeface="Arial" panose="020B0604020202020204" pitchFamily="34" charset="0"/>
              </a:rPr>
              <a:t>activities. They experience </a:t>
            </a:r>
            <a:r>
              <a:rPr lang="en-AU" sz="1050" dirty="0">
                <a:latin typeface="Arial" panose="020B0604020202020204" pitchFamily="34" charset="0"/>
                <a:ea typeface="Times" panose="02020603050405020304" pitchFamily="18" charset="0"/>
                <a:cs typeface="Arial" panose="020B0604020202020204" pitchFamily="34" charset="0"/>
              </a:rPr>
              <a:t>health-related fitness circuit to explore purpose and </a:t>
            </a:r>
            <a:r>
              <a:rPr lang="en-AU" sz="1050" dirty="0" smtClean="0">
                <a:latin typeface="Arial" panose="020B0604020202020204" pitchFamily="34" charset="0"/>
                <a:ea typeface="Times" panose="02020603050405020304" pitchFamily="18" charset="0"/>
                <a:cs typeface="Arial" panose="020B0604020202020204" pitchFamily="34" charset="0"/>
              </a:rPr>
              <a:t>principles. They develop </a:t>
            </a:r>
            <a:r>
              <a:rPr lang="en-AU" sz="1050" dirty="0">
                <a:latin typeface="Arial" panose="020B0604020202020204" pitchFamily="34" charset="0"/>
                <a:ea typeface="Times" panose="02020603050405020304" pitchFamily="18" charset="0"/>
                <a:cs typeface="Arial" panose="020B0604020202020204" pitchFamily="34" charset="0"/>
              </a:rPr>
              <a:t>understanding of the organisation of fitness </a:t>
            </a:r>
            <a:r>
              <a:rPr lang="en-AU" sz="1050" dirty="0" smtClean="0">
                <a:latin typeface="Arial" panose="020B0604020202020204" pitchFamily="34" charset="0"/>
                <a:ea typeface="Times" panose="02020603050405020304" pitchFamily="18" charset="0"/>
                <a:cs typeface="Arial" panose="020B0604020202020204" pitchFamily="34" charset="0"/>
              </a:rPr>
              <a:t>circuit. Students develop</a:t>
            </a:r>
            <a:r>
              <a:rPr lang="en-AU" sz="1050" dirty="0">
                <a:latin typeface="Arial" panose="020B0604020202020204" pitchFamily="34" charset="0"/>
                <a:ea typeface="Times" panose="02020603050405020304" pitchFamily="18" charset="0"/>
                <a:cs typeface="Arial" panose="020B0604020202020204" pitchFamily="34" charset="0"/>
              </a:rPr>
              <a:t>, practice free running skills and apply concepts and </a:t>
            </a:r>
            <a:r>
              <a:rPr lang="en-AU" sz="1000" dirty="0">
                <a:latin typeface="Arial" panose="020B0604020202020204" pitchFamily="34" charset="0"/>
                <a:ea typeface="Times" panose="02020603050405020304" pitchFamily="18" charset="0"/>
                <a:cs typeface="Arial" panose="020B0604020202020204" pitchFamily="34" charset="0"/>
              </a:rPr>
              <a:t>strategies to move efficiently through different situations</a:t>
            </a:r>
            <a:r>
              <a:rPr lang="en-AU" sz="1000" dirty="0" smtClean="0">
                <a:latin typeface="Arial" panose="020B0604020202020204" pitchFamily="34" charset="0"/>
                <a:ea typeface="Times" panose="02020603050405020304" pitchFamily="18" charset="0"/>
                <a:cs typeface="Arial" panose="020B0604020202020204" pitchFamily="34" charset="0"/>
              </a:rPr>
              <a:t>.</a:t>
            </a:r>
            <a:endParaRPr lang="en-AU" sz="1000" b="1" i="1" dirty="0">
              <a:latin typeface="Arial" panose="020B0604020202020204" pitchFamily="34" charset="0"/>
              <a:ea typeface="Arial" panose="020B0604020202020204" pitchFamily="34" charset="0"/>
              <a:cs typeface="Arial" panose="020B0604020202020204" pitchFamily="34" charset="0"/>
            </a:endParaRPr>
          </a:p>
        </p:txBody>
      </p:sp>
      <p:sp>
        <p:nvSpPr>
          <p:cNvPr id="17" name="TextBox 16"/>
          <p:cNvSpPr txBox="1"/>
          <p:nvPr/>
        </p:nvSpPr>
        <p:spPr>
          <a:xfrm>
            <a:off x="4517554" y="5855005"/>
            <a:ext cx="3958226" cy="3031599"/>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 </a:t>
            </a:r>
            <a:r>
              <a:rPr lang="en-AU" dirty="0" smtClean="0">
                <a:solidFill>
                  <a:srgbClr val="7030A0"/>
                </a:solidFill>
              </a:rPr>
              <a:t>Assessment</a:t>
            </a:r>
          </a:p>
          <a:p>
            <a:pPr>
              <a:lnSpc>
                <a:spcPts val="1500"/>
              </a:lnSpc>
              <a:spcAft>
                <a:spcPts val="600"/>
              </a:spcAft>
            </a:pPr>
            <a:r>
              <a:rPr lang="en-AU" sz="1050" b="1" i="1" dirty="0">
                <a:solidFill>
                  <a:prstClr val="black"/>
                </a:solidFill>
                <a:latin typeface="Arial" panose="020B0604020202020204" pitchFamily="34" charset="0"/>
                <a:cs typeface="Arial" panose="020B0604020202020204" pitchFamily="34" charset="0"/>
              </a:rPr>
              <a:t>Multicultural and Personal Health </a:t>
            </a:r>
            <a:r>
              <a:rPr lang="en-AU" sz="105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050" dirty="0">
                <a:latin typeface="Arial" panose="020B0604020202020204" pitchFamily="34" charset="0"/>
                <a:ea typeface="SimSun" panose="02010600030101010101" pitchFamily="2" charset="-122"/>
                <a:cs typeface="Times New Roman" panose="02020603050405020304" pitchFamily="18" charset="0"/>
              </a:rPr>
              <a:t>explain the influence of people and places on identities. Students examine how sharing traditional foods and physical activities from different cultures can support community wellbeing and cultural understanding.</a:t>
            </a:r>
          </a:p>
          <a:p>
            <a:pPr>
              <a:lnSpc>
                <a:spcPts val="1500"/>
              </a:lnSpc>
              <a:spcAft>
                <a:spcPts val="0"/>
              </a:spcAft>
            </a:pPr>
            <a:r>
              <a:rPr lang="en-AU" sz="1050" b="1" i="1" dirty="0">
                <a:solidFill>
                  <a:prstClr val="black"/>
                </a:solidFill>
                <a:latin typeface="Arial" panose="020B0604020202020204" pitchFamily="34" charset="0"/>
                <a:ea typeface="Arial" panose="020B0604020202020204" pitchFamily="34" charset="0"/>
              </a:rPr>
              <a:t>Movement With Body </a:t>
            </a:r>
            <a:r>
              <a:rPr lang="en-AU" sz="1050" b="1" i="1" dirty="0" smtClean="0">
                <a:solidFill>
                  <a:prstClr val="black"/>
                </a:solidFill>
                <a:latin typeface="Arial" panose="020B0604020202020204" pitchFamily="34" charset="0"/>
                <a:ea typeface="Arial" panose="020B0604020202020204" pitchFamily="34" charset="0"/>
              </a:rPr>
              <a:t>Control </a:t>
            </a:r>
            <a:r>
              <a:rPr lang="en-AU" sz="1050" dirty="0">
                <a:latin typeface="Arial" panose="020B0604020202020204" pitchFamily="34" charset="0"/>
                <a:ea typeface="SimSun" panose="02010600030101010101" pitchFamily="2" charset="-122"/>
                <a:cs typeface="Times New Roman" panose="02020603050405020304" pitchFamily="18" charset="0"/>
              </a:rPr>
              <a:t>Students perform the specialised movement skills of throwing and catching in the context of </a:t>
            </a:r>
            <a:r>
              <a:rPr lang="en-AU" sz="1050" dirty="0" err="1">
                <a:latin typeface="Arial" panose="020B0604020202020204" pitchFamily="34" charset="0"/>
                <a:ea typeface="SimSun" panose="02010600030101010101" pitchFamily="2" charset="-122"/>
                <a:cs typeface="Times New Roman" panose="02020603050405020304" pitchFamily="18" charset="0"/>
              </a:rPr>
              <a:t>Tchoukball</a:t>
            </a:r>
            <a:r>
              <a:rPr lang="en-AU" sz="1050" dirty="0">
                <a:latin typeface="Arial" panose="020B0604020202020204" pitchFamily="34" charset="0"/>
                <a:ea typeface="SimSun" panose="02010600030101010101" pitchFamily="2" charset="-122"/>
                <a:cs typeface="Times New Roman" panose="02020603050405020304" pitchFamily="18" charset="0"/>
              </a:rPr>
              <a:t>. They propose and combine </a:t>
            </a:r>
            <a:r>
              <a:rPr lang="en-AU" sz="1050" dirty="0" err="1">
                <a:latin typeface="Arial" panose="020B0604020202020204" pitchFamily="34" charset="0"/>
                <a:ea typeface="SimSun" panose="02010600030101010101" pitchFamily="2" charset="-122"/>
                <a:cs typeface="Times New Roman" panose="02020603050405020304" pitchFamily="18" charset="0"/>
              </a:rPr>
              <a:t>Tchoukball</a:t>
            </a:r>
            <a:r>
              <a:rPr lang="en-AU" sz="1050" dirty="0">
                <a:latin typeface="Arial" panose="020B0604020202020204" pitchFamily="34" charset="0"/>
                <a:ea typeface="SimSun" panose="02010600030101010101" pitchFamily="2" charset="-122"/>
                <a:cs typeface="Times New Roman" panose="02020603050405020304" pitchFamily="18" charset="0"/>
              </a:rPr>
              <a:t> movement concepts and strategies in game situations to achieve movement outcomes and solve movement challenges. They demonstrate fair play and skills to work collaboratively during </a:t>
            </a:r>
            <a:r>
              <a:rPr lang="en-AU" sz="1050" dirty="0" err="1">
                <a:latin typeface="Arial" panose="020B0604020202020204" pitchFamily="34" charset="0"/>
                <a:ea typeface="SimSun" panose="02010600030101010101" pitchFamily="2" charset="-122"/>
                <a:cs typeface="Times New Roman" panose="02020603050405020304" pitchFamily="18" charset="0"/>
              </a:rPr>
              <a:t>Tchoukball</a:t>
            </a:r>
            <a:r>
              <a:rPr lang="en-AU" sz="1050" dirty="0">
                <a:latin typeface="Arial" panose="020B0604020202020204" pitchFamily="34" charset="0"/>
                <a:ea typeface="SimSun" panose="02010600030101010101" pitchFamily="2" charset="-122"/>
                <a:cs typeface="Times New Roman" panose="02020603050405020304" pitchFamily="18" charset="0"/>
              </a:rPr>
              <a:t> activities and games</a:t>
            </a:r>
            <a:r>
              <a:rPr lang="en-AU" sz="1050" dirty="0" smtClean="0">
                <a:latin typeface="Arial" panose="020B0604020202020204" pitchFamily="34" charset="0"/>
                <a:ea typeface="SimSun" panose="02010600030101010101" pitchFamily="2" charset="-122"/>
                <a:cs typeface="Times New Roman" panose="02020603050405020304" pitchFamily="18" charset="0"/>
              </a:rPr>
              <a:t>.</a:t>
            </a:r>
            <a:endParaRPr lang="en-AU" sz="1050" b="1" i="1" dirty="0">
              <a:solidFill>
                <a:prstClr val="black"/>
              </a:solidFill>
              <a:latin typeface="Arial" panose="020B0604020202020204" pitchFamily="34" charset="0"/>
              <a:ea typeface="Arial" panose="020B0604020202020204" pitchFamily="34" charset="0"/>
            </a:endParaRPr>
          </a:p>
        </p:txBody>
      </p:sp>
      <p:sp>
        <p:nvSpPr>
          <p:cNvPr id="18" name="TextBox 17"/>
          <p:cNvSpPr txBox="1"/>
          <p:nvPr/>
        </p:nvSpPr>
        <p:spPr>
          <a:xfrm>
            <a:off x="8661883" y="1697867"/>
            <a:ext cx="3958226" cy="3885679"/>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t>
            </a:r>
            <a:r>
              <a:rPr lang="en-AU" b="1" dirty="0" smtClean="0">
                <a:solidFill>
                  <a:srgbClr val="C00000"/>
                </a:solidFill>
              </a:rPr>
              <a:t>Art)</a:t>
            </a:r>
          </a:p>
          <a:p>
            <a:pPr>
              <a:spcBef>
                <a:spcPts val="600"/>
              </a:spcBef>
              <a:spcAft>
                <a:spcPts val="600"/>
              </a:spcAft>
            </a:pPr>
            <a:r>
              <a:rPr lang="en-US" sz="1200" dirty="0">
                <a:latin typeface="Arial" panose="020B0604020202020204" pitchFamily="34" charset="0"/>
                <a:ea typeface="Arial" panose="020B0604020202020204" pitchFamily="34" charset="0"/>
              </a:rPr>
              <a:t>In this unit, students explore the design process by identifying a need then designing a product that will enhance school engagement, interaction or purpose.</a:t>
            </a:r>
            <a:endParaRPr lang="en-AU" sz="1200" dirty="0">
              <a:latin typeface="Arial" panose="020B0604020202020204" pitchFamily="34" charset="0"/>
              <a:ea typeface="Arial" panose="020B0604020202020204" pitchFamily="34" charset="0"/>
            </a:endParaRPr>
          </a:p>
          <a:p>
            <a:pPr>
              <a:spcBef>
                <a:spcPts val="300"/>
              </a:spcBef>
              <a:spcAft>
                <a:spcPts val="0"/>
              </a:spcAft>
            </a:pPr>
            <a:r>
              <a:rPr lang="en-US" sz="1100" dirty="0">
                <a:latin typeface="Arial" panose="020B0604020202020204" pitchFamily="34" charset="0"/>
                <a:ea typeface="Arial" panose="020B0604020202020204" pitchFamily="34" charset="0"/>
              </a:rPr>
              <a:t>Students will:</a:t>
            </a:r>
            <a:endParaRPr lang="en-AU" sz="11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explore and explain the work of designers who respond to culture, time and place, including Aboriginal, Torres Strait Islander and Asian designers, and use this in the development of their own artworks</a:t>
            </a:r>
            <a:endParaRPr lang="en-AU" sz="11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apply the design process in research and development of a product to meet the needs of the school environment, clients and/or culture using appropriate visual conventions (digital imaging, model making, drawing) to demonstrate vision as a designer</a:t>
            </a:r>
            <a:endParaRPr lang="en-AU" sz="11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plan the presentation of design process and product with explanation of need and solution to enhance meaning for audience</a:t>
            </a:r>
            <a:endParaRPr lang="en-AU" sz="1100" dirty="0">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tabLst>
                <a:tab pos="467360" algn="l"/>
              </a:tabLst>
            </a:pPr>
            <a:r>
              <a:rPr lang="en-US" sz="1100" dirty="0">
                <a:latin typeface="Arial" panose="020B0604020202020204" pitchFamily="34" charset="0"/>
                <a:ea typeface="Arial" panose="020B0604020202020204" pitchFamily="34" charset="0"/>
              </a:rPr>
              <a:t>compare the influence of culture, time and place on design products and use art terminology to explain aesthetic and functional adaptation of design</a:t>
            </a:r>
            <a:r>
              <a:rPr lang="en-US" sz="1100" dirty="0" smtClean="0">
                <a:latin typeface="Arial" panose="020B0604020202020204" pitchFamily="34" charset="0"/>
                <a:ea typeface="Arial" panose="020B0604020202020204" pitchFamily="34" charset="0"/>
              </a:rPr>
              <a:t>.</a:t>
            </a:r>
            <a:endParaRPr lang="en-AU" sz="1100" b="1" dirty="0">
              <a:solidFill>
                <a:srgbClr val="C00000"/>
              </a:solidFill>
              <a:latin typeface="Arial" panose="020B0604020202020204" pitchFamily="34" charset="0"/>
              <a:cs typeface="Arial" panose="020B0604020202020204" pitchFamily="34" charset="0"/>
            </a:endParaRPr>
          </a:p>
          <a:p>
            <a:pPr algn="ctr"/>
            <a:endParaRPr lang="en-AU" sz="400" dirty="0"/>
          </a:p>
        </p:txBody>
      </p:sp>
      <p:sp>
        <p:nvSpPr>
          <p:cNvPr id="19" name="TextBox 18"/>
          <p:cNvSpPr txBox="1"/>
          <p:nvPr/>
        </p:nvSpPr>
        <p:spPr>
          <a:xfrm>
            <a:off x="8650647" y="5855005"/>
            <a:ext cx="3958226" cy="1361911"/>
          </a:xfrm>
          <a:prstGeom prst="rect">
            <a:avLst/>
          </a:prstGeom>
          <a:noFill/>
          <a:ln w="38100">
            <a:solidFill>
              <a:srgbClr val="FF0000"/>
            </a:solidFill>
          </a:ln>
        </p:spPr>
        <p:txBody>
          <a:bodyPr wrap="square" rtlCol="0">
            <a:spAutoFit/>
          </a:bodyPr>
          <a:lstStyle/>
          <a:p>
            <a:pPr algn="ctr"/>
            <a:r>
              <a:rPr lang="en-AU" b="1" dirty="0">
                <a:solidFill>
                  <a:srgbClr val="C00000"/>
                </a:solidFill>
              </a:rPr>
              <a:t>The Arts (</a:t>
            </a:r>
            <a:r>
              <a:rPr lang="en-AU" b="1" dirty="0" smtClean="0">
                <a:solidFill>
                  <a:srgbClr val="C00000"/>
                </a:solidFill>
              </a:rPr>
              <a:t>Visual Art) Assessment</a:t>
            </a:r>
          </a:p>
          <a:p>
            <a:endParaRPr lang="en-AU" sz="1000" dirty="0">
              <a:solidFill>
                <a:srgbClr val="C00000"/>
              </a:solidFill>
              <a:latin typeface="Arial" panose="020B0604020202020204" pitchFamily="34" charset="0"/>
              <a:cs typeface="Arial" panose="020B0604020202020204" pitchFamily="34" charset="0"/>
            </a:endParaRPr>
          </a:p>
          <a:p>
            <a:r>
              <a:rPr lang="en-AU" sz="1100" dirty="0" smtClean="0">
                <a:latin typeface="Arial" panose="020B0604020202020204" pitchFamily="34" charset="0"/>
                <a:cs typeface="Arial" panose="020B0604020202020204" pitchFamily="34" charset="0"/>
              </a:rPr>
              <a:t>Assessment Task – Collection of Work</a:t>
            </a:r>
          </a:p>
          <a:p>
            <a:endParaRPr lang="en-AU" sz="1100" dirty="0" smtClean="0">
              <a:solidFill>
                <a:srgbClr val="000000"/>
              </a:solidFill>
              <a:latin typeface="Arial" panose="020B0604020202020204" pitchFamily="34" charset="0"/>
              <a:ea typeface="SimSun" panose="02010600030101010101" pitchFamily="2" charset="-122"/>
            </a:endParaRPr>
          </a:p>
          <a:p>
            <a:r>
              <a:rPr lang="en-AU" sz="1100" dirty="0" smtClean="0">
                <a:solidFill>
                  <a:srgbClr val="000000"/>
                </a:solidFill>
                <a:latin typeface="Arial" panose="020B0604020202020204" pitchFamily="34" charset="0"/>
                <a:ea typeface="SimSun" panose="02010600030101010101" pitchFamily="2" charset="-122"/>
              </a:rPr>
              <a:t>Students will </a:t>
            </a:r>
            <a:r>
              <a:rPr lang="en-AU" sz="1100" dirty="0">
                <a:solidFill>
                  <a:srgbClr val="000000"/>
                </a:solidFill>
                <a:latin typeface="Arial" panose="020B0604020202020204" pitchFamily="34" charset="0"/>
                <a:ea typeface="SimSun" panose="02010600030101010101" pitchFamily="2" charset="-122"/>
              </a:rPr>
              <a:t>use the design process to develop a concept drawing of a shelter for a particular site and purpose.</a:t>
            </a:r>
            <a:endParaRPr lang="en-AU" sz="1100" dirty="0">
              <a:latin typeface="Arial" panose="020B0604020202020204" pitchFamily="34" charset="0"/>
              <a:cs typeface="Arial" panose="020B0604020202020204" pitchFamily="34" charset="0"/>
            </a:endParaRPr>
          </a:p>
          <a:p>
            <a:pPr algn="ctr"/>
            <a:endParaRPr lang="en-AU" sz="1050" dirty="0"/>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2022-06-29T02:49:43+00:00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2022-06-29T02:49:44+00:00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2022-06-29T02:49:08+00:00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0E01BC-8B29-452F-9736-7224E55487EC}"/>
</file>

<file path=customXml/itemProps2.xml><?xml version="1.0" encoding="utf-8"?>
<ds:datastoreItem xmlns:ds="http://schemas.openxmlformats.org/officeDocument/2006/customXml" ds:itemID="{ECE48395-9536-4EC0-A012-CF100AC65888}"/>
</file>

<file path=customXml/itemProps3.xml><?xml version="1.0" encoding="utf-8"?>
<ds:datastoreItem xmlns:ds="http://schemas.openxmlformats.org/officeDocument/2006/customXml" ds:itemID="{1C9ADCED-A83E-4D83-9B89-1FCE8F5872DF}"/>
</file>

<file path=docProps/app.xml><?xml version="1.0" encoding="utf-8"?>
<Properties xmlns="http://schemas.openxmlformats.org/officeDocument/2006/extended-properties" xmlns:vt="http://schemas.openxmlformats.org/officeDocument/2006/docPropsVTypes">
  <Template>Office Theme</Template>
  <TotalTime>574</TotalTime>
  <Words>1399</Words>
  <Application>Microsoft Office PowerPoint</Application>
  <PresentationFormat>A3 Paper (297x420 mm)</PresentationFormat>
  <Paragraphs>83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SimSun</vt:lpstr>
      <vt:lpstr>Arial</vt:lpstr>
      <vt:lpstr>Calibri</vt:lpstr>
      <vt:lpstr>Calibri Light</vt:lpstr>
      <vt:lpstr>Symbol</vt:lpstr>
      <vt:lpstr>Times</vt:lpstr>
      <vt:lpstr>Times New Roman</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1 - Year 5 PowerPoint Presentation</dc:title>
  <dc:creator>GENRICH, Peter</dc:creator>
  <cp:lastModifiedBy>EASTWOOD, Lyndsey (least41)</cp:lastModifiedBy>
  <cp:revision>37</cp:revision>
  <cp:lastPrinted>2019-02-08T02:35:56Z</cp:lastPrinted>
  <dcterms:created xsi:type="dcterms:W3CDTF">2019-02-07T22:28:55Z</dcterms:created>
  <dcterms:modified xsi:type="dcterms:W3CDTF">2020-02-18T02:39:30Z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