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12801600" cy="9601200" type="A3"/>
  <p:notesSz cx="9926638"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49" d="100"/>
          <a:sy n="49" d="100"/>
        </p:scale>
        <p:origin x="124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smtClean="0"/>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27D698-68D4-40FA-AD81-3A5229406873}" type="datetimeFigureOut">
              <a:rPr lang="en-AU" smtClean="0"/>
              <a:t>18/02/2020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1512516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27D698-68D4-40FA-AD81-3A5229406873}" type="datetimeFigureOut">
              <a:rPr lang="en-AU" smtClean="0"/>
              <a:t>18/02/2020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2257706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27D698-68D4-40FA-AD81-3A5229406873}" type="datetimeFigureOut">
              <a:rPr lang="en-AU" smtClean="0"/>
              <a:t>18/02/2020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1335221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27D698-68D4-40FA-AD81-3A5229406873}" type="datetimeFigureOut">
              <a:rPr lang="en-AU" smtClean="0"/>
              <a:t>18/02/2020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3334199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smtClean="0"/>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827D698-68D4-40FA-AD81-3A5229406873}" type="datetimeFigureOut">
              <a:rPr lang="en-AU" smtClean="0"/>
              <a:t>18/02/2020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1756144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827D698-68D4-40FA-AD81-3A5229406873}" type="datetimeFigureOut">
              <a:rPr lang="en-AU" smtClean="0"/>
              <a:t>18/02/2020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2898141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smtClean="0"/>
              <a:t>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smtClean="0"/>
              <a:t>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827D698-68D4-40FA-AD81-3A5229406873}" type="datetimeFigureOut">
              <a:rPr lang="en-AU" smtClean="0"/>
              <a:t>18/02/2020</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1625554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827D698-68D4-40FA-AD81-3A5229406873}" type="datetimeFigureOut">
              <a:rPr lang="en-AU" smtClean="0"/>
              <a:t>18/02/2020</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3814880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27D698-68D4-40FA-AD81-3A5229406873}" type="datetimeFigureOut">
              <a:rPr lang="en-AU" smtClean="0"/>
              <a:t>18/02/2020</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4280823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smtClean="0"/>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smtClean="0"/>
              <a:t>Edit Master text styles</a:t>
            </a:r>
          </a:p>
        </p:txBody>
      </p:sp>
      <p:sp>
        <p:nvSpPr>
          <p:cNvPr id="5" name="Date Placeholder 4"/>
          <p:cNvSpPr>
            <a:spLocks noGrp="1"/>
          </p:cNvSpPr>
          <p:nvPr>
            <p:ph type="dt" sz="half" idx="10"/>
          </p:nvPr>
        </p:nvSpPr>
        <p:spPr/>
        <p:txBody>
          <a:bodyPr/>
          <a:lstStyle/>
          <a:p>
            <a:fld id="{0827D698-68D4-40FA-AD81-3A5229406873}" type="datetimeFigureOut">
              <a:rPr lang="en-AU" smtClean="0"/>
              <a:t>18/02/2020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1182639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smtClean="0"/>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smtClean="0"/>
              <a:t>Edit Master text styles</a:t>
            </a:r>
          </a:p>
        </p:txBody>
      </p:sp>
      <p:sp>
        <p:nvSpPr>
          <p:cNvPr id="5" name="Date Placeholder 4"/>
          <p:cNvSpPr>
            <a:spLocks noGrp="1"/>
          </p:cNvSpPr>
          <p:nvPr>
            <p:ph type="dt" sz="half" idx="10"/>
          </p:nvPr>
        </p:nvSpPr>
        <p:spPr/>
        <p:txBody>
          <a:bodyPr/>
          <a:lstStyle/>
          <a:p>
            <a:fld id="{0827D698-68D4-40FA-AD81-3A5229406873}" type="datetimeFigureOut">
              <a:rPr lang="en-AU" smtClean="0"/>
              <a:t>18/02/2020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2490262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0827D698-68D4-40FA-AD81-3A5229406873}" type="datetimeFigureOut">
              <a:rPr lang="en-AU" smtClean="0"/>
              <a:t>18/02/2020</a:t>
            </a:fld>
            <a:endParaRPr lang="en-AU"/>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E191B4CB-5057-474E-93AE-F232DA100D43}" type="slidenum">
              <a:rPr lang="en-AU" smtClean="0"/>
              <a:t>‹#›</a:t>
            </a:fld>
            <a:endParaRPr lang="en-AU"/>
          </a:p>
        </p:txBody>
      </p:sp>
    </p:spTree>
    <p:extLst>
      <p:ext uri="{BB962C8B-B14F-4D97-AF65-F5344CB8AC3E}">
        <p14:creationId xmlns:p14="http://schemas.microsoft.com/office/powerpoint/2010/main" val="6402289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62044" y="280094"/>
            <a:ext cx="12458065" cy="830997"/>
          </a:xfrm>
          <a:prstGeom prst="rect">
            <a:avLst/>
          </a:prstGeom>
          <a:noFill/>
        </p:spPr>
        <p:txBody>
          <a:bodyPr wrap="square" lIns="91440" tIns="45720" rIns="91440" bIns="45720">
            <a:spAutoFit/>
          </a:bodyPr>
          <a:lstStyle/>
          <a:p>
            <a:pPr algn="ctr"/>
            <a:r>
              <a:rPr lang="en-US" sz="4800" b="0" cap="none" spc="0" dirty="0" smtClean="0">
                <a:ln w="0"/>
                <a:solidFill>
                  <a:srgbClr val="0070C0"/>
                </a:solidFill>
                <a:effectLst>
                  <a:outerShdw blurRad="38100" dist="19050" dir="2700000" algn="tl" rotWithShape="0">
                    <a:schemeClr val="dk1">
                      <a:alpha val="40000"/>
                    </a:schemeClr>
                  </a:outerShdw>
                </a:effectLst>
              </a:rPr>
              <a:t>Term 1 Curriculum Overview and Assessments</a:t>
            </a:r>
            <a:endParaRPr lang="en-US" sz="4800" b="0" cap="none" spc="0" dirty="0">
              <a:ln w="0"/>
              <a:solidFill>
                <a:srgbClr val="0070C0"/>
              </a:solidFill>
              <a:effectLst>
                <a:outerShdw blurRad="38100" dist="19050" dir="2700000" algn="tl" rotWithShape="0">
                  <a:schemeClr val="dk1">
                    <a:alpha val="40000"/>
                  </a:schemeClr>
                </a:outerShdw>
              </a:effectLst>
            </a:endParaRPr>
          </a:p>
        </p:txBody>
      </p:sp>
      <p:sp>
        <p:nvSpPr>
          <p:cNvPr id="7" name="TextBox 6"/>
          <p:cNvSpPr txBox="1"/>
          <p:nvPr/>
        </p:nvSpPr>
        <p:spPr>
          <a:xfrm>
            <a:off x="162044" y="1163758"/>
            <a:ext cx="4175027" cy="5709255"/>
          </a:xfrm>
          <a:prstGeom prst="rect">
            <a:avLst/>
          </a:prstGeom>
          <a:noFill/>
          <a:ln w="38100">
            <a:solidFill>
              <a:schemeClr val="accent2"/>
            </a:solidFill>
          </a:ln>
        </p:spPr>
        <p:txBody>
          <a:bodyPr wrap="square" rtlCol="0">
            <a:spAutoFit/>
          </a:bodyPr>
          <a:lstStyle/>
          <a:p>
            <a:pPr algn="ctr"/>
            <a:r>
              <a:rPr lang="en-AU" b="1" dirty="0" smtClean="0">
                <a:solidFill>
                  <a:schemeClr val="accent2"/>
                </a:solidFill>
              </a:rPr>
              <a:t>Mathematics</a:t>
            </a:r>
          </a:p>
          <a:p>
            <a:pPr algn="ctr"/>
            <a:r>
              <a:rPr lang="en-AU" dirty="0" smtClean="0"/>
              <a:t>Unit 1 – Term 1</a:t>
            </a:r>
          </a:p>
          <a:p>
            <a:pPr algn="ctr"/>
            <a:endParaRPr lang="en-AU" sz="1000" dirty="0"/>
          </a:p>
          <a:p>
            <a:r>
              <a:rPr lang="en-AU" sz="1100" dirty="0" smtClean="0">
                <a:latin typeface="Arial" panose="020B0604020202020204" pitchFamily="34" charset="0"/>
                <a:cs typeface="Arial" panose="020B0604020202020204" pitchFamily="34" charset="0"/>
              </a:rPr>
              <a:t>This term students will engage </a:t>
            </a:r>
            <a:r>
              <a:rPr lang="en-AU" sz="1100" dirty="0">
                <a:latin typeface="Arial" panose="020B0604020202020204" pitchFamily="34" charset="0"/>
                <a:cs typeface="Arial" panose="020B0604020202020204" pitchFamily="34" charset="0"/>
              </a:rPr>
              <a:t>in proficiency strands </a:t>
            </a:r>
            <a:r>
              <a:rPr lang="en-AU" sz="1100" dirty="0" smtClean="0">
                <a:latin typeface="Arial" panose="020B0604020202020204" pitchFamily="34" charset="0"/>
                <a:cs typeface="Arial" panose="020B0604020202020204" pitchFamily="34" charset="0"/>
              </a:rPr>
              <a:t>of Understanding</a:t>
            </a:r>
            <a:r>
              <a:rPr lang="en-AU" sz="1100" dirty="0">
                <a:latin typeface="Arial" panose="020B0604020202020204" pitchFamily="34" charset="0"/>
                <a:cs typeface="Arial" panose="020B0604020202020204" pitchFamily="34" charset="0"/>
              </a:rPr>
              <a:t>, Fluency, Problem Solving and </a:t>
            </a:r>
            <a:r>
              <a:rPr lang="en-AU" sz="1100" dirty="0" smtClean="0">
                <a:latin typeface="Arial" panose="020B0604020202020204" pitchFamily="34" charset="0"/>
                <a:cs typeface="Arial" panose="020B0604020202020204" pitchFamily="34" charset="0"/>
              </a:rPr>
              <a:t>Reasoning. The </a:t>
            </a:r>
            <a:r>
              <a:rPr lang="en-AU" sz="1100" dirty="0">
                <a:latin typeface="Arial" panose="020B0604020202020204" pitchFamily="34" charset="0"/>
                <a:cs typeface="Arial" panose="020B0604020202020204" pitchFamily="34" charset="0"/>
              </a:rPr>
              <a:t>proficiencies reinforce the significance of working mathematically within the content and describe how the content is explored or developed. They provide the language to build in the developmental aspects of the learning of mathematics. </a:t>
            </a:r>
            <a:endParaRPr lang="en-AU" sz="1100" dirty="0" smtClean="0">
              <a:latin typeface="Arial" panose="020B0604020202020204" pitchFamily="34" charset="0"/>
              <a:cs typeface="Arial" panose="020B0604020202020204" pitchFamily="34" charset="0"/>
            </a:endParaRPr>
          </a:p>
          <a:p>
            <a:endParaRPr lang="en-AU" sz="1100" dirty="0">
              <a:latin typeface="Arial" panose="020B0604020202020204" pitchFamily="34" charset="0"/>
              <a:cs typeface="Arial" panose="020B0604020202020204" pitchFamily="34" charset="0"/>
            </a:endParaRPr>
          </a:p>
          <a:p>
            <a:r>
              <a:rPr lang="en-AU" sz="1100" dirty="0">
                <a:latin typeface="Arial" panose="020B0604020202020204" pitchFamily="34" charset="0"/>
                <a:cs typeface="Arial" panose="020B0604020202020204" pitchFamily="34" charset="0"/>
              </a:rPr>
              <a:t>Students have opportunities to develop understandings </a:t>
            </a:r>
            <a:r>
              <a:rPr lang="en-AU" sz="1100" dirty="0" smtClean="0">
                <a:latin typeface="Arial" panose="020B0604020202020204" pitchFamily="34" charset="0"/>
                <a:cs typeface="Arial" panose="020B0604020202020204" pitchFamily="34" charset="0"/>
              </a:rPr>
              <a:t>of:</a:t>
            </a:r>
          </a:p>
          <a:p>
            <a:r>
              <a:rPr lang="en-AU" sz="1100" b="1" dirty="0" smtClean="0">
                <a:solidFill>
                  <a:srgbClr val="000000"/>
                </a:solidFill>
                <a:latin typeface="Arial" panose="020B0604020202020204" pitchFamily="34" charset="0"/>
                <a:ea typeface="SimSun" panose="02010600030101010101" pitchFamily="2" charset="-122"/>
                <a:cs typeface="Arial" panose="020B0604020202020204" pitchFamily="34" charset="0"/>
              </a:rPr>
              <a:t>Number </a:t>
            </a:r>
            <a:r>
              <a:rPr lang="en-AU" sz="1100" b="1" dirty="0">
                <a:solidFill>
                  <a:srgbClr val="000000"/>
                </a:solidFill>
                <a:latin typeface="Arial" panose="020B0604020202020204" pitchFamily="34" charset="0"/>
                <a:ea typeface="SimSun" panose="02010600030101010101" pitchFamily="2" charset="-122"/>
                <a:cs typeface="Arial" panose="020B0604020202020204" pitchFamily="34" charset="0"/>
              </a:rPr>
              <a:t>and place value — </a:t>
            </a:r>
            <a:r>
              <a:rPr lang="en-AU" sz="1100" dirty="0">
                <a:solidFill>
                  <a:srgbClr val="000000"/>
                </a:solidFill>
                <a:latin typeface="Arial" panose="020B0604020202020204" pitchFamily="34" charset="0"/>
                <a:ea typeface="SimSun" panose="02010600030101010101" pitchFamily="2" charset="-122"/>
                <a:cs typeface="Arial" panose="020B0604020202020204" pitchFamily="34" charset="0"/>
              </a:rPr>
              <a:t>count collections in groups of ten, represent two-digit numbers, read and write two-digit numbers, connect two-digit number representations, partition two-digit numbers, use the twos, fives and tens counting sequence, investigate twos, fives and tens number sequences, represent addition and subtraction, use part-part-whole relationships to solve problems, connect part-part-whole understanding to number facts, recall addition number facts, add strings of single-digit numbers, add 2-digit numbers, represent multiplication and division, solve simple multiplication and division </a:t>
            </a:r>
            <a:r>
              <a:rPr lang="en-AU" sz="1100" dirty="0" smtClean="0">
                <a:solidFill>
                  <a:srgbClr val="000000"/>
                </a:solidFill>
                <a:latin typeface="Arial" panose="020B0604020202020204" pitchFamily="34" charset="0"/>
                <a:ea typeface="SimSun" panose="02010600030101010101" pitchFamily="2" charset="-122"/>
                <a:cs typeface="Arial" panose="020B0604020202020204" pitchFamily="34" charset="0"/>
              </a:rPr>
              <a:t>problems.</a:t>
            </a:r>
          </a:p>
          <a:p>
            <a:endParaRPr lang="en-AU" sz="1100" dirty="0">
              <a:solidFill>
                <a:srgbClr val="000000"/>
              </a:solidFill>
              <a:latin typeface="Arial" panose="020B0604020202020204" pitchFamily="34" charset="0"/>
              <a:ea typeface="SimSun" panose="02010600030101010101" pitchFamily="2" charset="-122"/>
              <a:cs typeface="Arial" panose="020B0604020202020204" pitchFamily="34" charset="0"/>
            </a:endParaRPr>
          </a:p>
          <a:p>
            <a:r>
              <a:rPr lang="en-AU" sz="1100" b="1" dirty="0" smtClean="0">
                <a:solidFill>
                  <a:srgbClr val="000000"/>
                </a:solidFill>
                <a:latin typeface="Arial" panose="020B0604020202020204" pitchFamily="34" charset="0"/>
                <a:ea typeface="SimSun" panose="02010600030101010101" pitchFamily="2" charset="-122"/>
                <a:cs typeface="Arial" panose="020B0604020202020204" pitchFamily="34" charset="0"/>
              </a:rPr>
              <a:t>Using </a:t>
            </a:r>
            <a:r>
              <a:rPr lang="en-AU" sz="1100" b="1" dirty="0">
                <a:solidFill>
                  <a:srgbClr val="000000"/>
                </a:solidFill>
                <a:latin typeface="Arial" panose="020B0604020202020204" pitchFamily="34" charset="0"/>
                <a:ea typeface="SimSun" panose="02010600030101010101" pitchFamily="2" charset="-122"/>
                <a:cs typeface="Arial" panose="020B0604020202020204" pitchFamily="34" charset="0"/>
              </a:rPr>
              <a:t>units of measurement — </a:t>
            </a:r>
            <a:r>
              <a:rPr lang="en-AU" sz="1100" dirty="0">
                <a:solidFill>
                  <a:srgbClr val="000000"/>
                </a:solidFill>
                <a:latin typeface="Arial" panose="020B0604020202020204" pitchFamily="34" charset="0"/>
                <a:ea typeface="SimSun" panose="02010600030101010101" pitchFamily="2" charset="-122"/>
                <a:cs typeface="Arial" panose="020B0604020202020204" pitchFamily="34" charset="0"/>
              </a:rPr>
              <a:t>order days of the week and months of the year, use calendars to record and plan significant events, connect seasons to the months of the year, compare lengths using direct comparison, compare lengths using indirect comparison, measure and compare lengths using non-standard </a:t>
            </a:r>
            <a:r>
              <a:rPr lang="en-AU" sz="1100" dirty="0" smtClean="0">
                <a:solidFill>
                  <a:srgbClr val="000000"/>
                </a:solidFill>
                <a:latin typeface="Arial" panose="020B0604020202020204" pitchFamily="34" charset="0"/>
                <a:ea typeface="SimSun" panose="02010600030101010101" pitchFamily="2" charset="-122"/>
                <a:cs typeface="Arial" panose="020B0604020202020204" pitchFamily="34" charset="0"/>
              </a:rPr>
              <a:t>units.</a:t>
            </a:r>
          </a:p>
          <a:p>
            <a:endParaRPr lang="en-AU" sz="1100" dirty="0">
              <a:solidFill>
                <a:srgbClr val="000000"/>
              </a:solidFill>
              <a:latin typeface="Arial" panose="020B0604020202020204" pitchFamily="34" charset="0"/>
              <a:ea typeface="SimSun" panose="02010600030101010101" pitchFamily="2" charset="-122"/>
              <a:cs typeface="Arial" panose="020B0604020202020204" pitchFamily="34" charset="0"/>
            </a:endParaRPr>
          </a:p>
          <a:p>
            <a:r>
              <a:rPr lang="en-AU" sz="1100" b="1" dirty="0" smtClean="0">
                <a:solidFill>
                  <a:srgbClr val="000000"/>
                </a:solidFill>
                <a:latin typeface="Arial" panose="020B0604020202020204" pitchFamily="34" charset="0"/>
                <a:ea typeface="SimSun" panose="02010600030101010101" pitchFamily="2" charset="-122"/>
                <a:cs typeface="Arial" panose="020B0604020202020204" pitchFamily="34" charset="0"/>
              </a:rPr>
              <a:t>Chance </a:t>
            </a:r>
            <a:r>
              <a:rPr lang="en-AU" sz="1100" b="1" dirty="0">
                <a:solidFill>
                  <a:srgbClr val="000000"/>
                </a:solidFill>
                <a:latin typeface="Arial" panose="020B0604020202020204" pitchFamily="34" charset="0"/>
                <a:ea typeface="SimSun" panose="02010600030101010101" pitchFamily="2" charset="-122"/>
                <a:cs typeface="Arial" panose="020B0604020202020204" pitchFamily="34" charset="0"/>
              </a:rPr>
              <a:t>— </a:t>
            </a:r>
            <a:r>
              <a:rPr lang="en-AU" sz="1100" dirty="0">
                <a:solidFill>
                  <a:srgbClr val="000000"/>
                </a:solidFill>
                <a:latin typeface="Arial" panose="020B0604020202020204" pitchFamily="34" charset="0"/>
                <a:ea typeface="SimSun" panose="02010600030101010101" pitchFamily="2" charset="-122"/>
                <a:cs typeface="Arial" panose="020B0604020202020204" pitchFamily="34" charset="0"/>
              </a:rPr>
              <a:t>identify every day events that involve chance, describe chance outcomes, describe events as likely, unlikely, certain, impossible.</a:t>
            </a:r>
            <a:endParaRPr lang="en-AU" sz="1100" dirty="0">
              <a:solidFill>
                <a:srgbClr val="000000"/>
              </a:solidFill>
              <a:effectLst/>
              <a:latin typeface="Arial" panose="020B0604020202020204" pitchFamily="34" charset="0"/>
              <a:ea typeface="SimSun" panose="02010600030101010101" pitchFamily="2" charset="-122"/>
              <a:cs typeface="Arial" panose="020B0604020202020204" pitchFamily="34" charset="0"/>
            </a:endParaRPr>
          </a:p>
        </p:txBody>
      </p:sp>
      <p:sp>
        <p:nvSpPr>
          <p:cNvPr id="2" name="TextBox 1"/>
          <p:cNvSpPr txBox="1"/>
          <p:nvPr/>
        </p:nvSpPr>
        <p:spPr>
          <a:xfrm>
            <a:off x="162042" y="6980472"/>
            <a:ext cx="4175027" cy="2223686"/>
          </a:xfrm>
          <a:prstGeom prst="rect">
            <a:avLst/>
          </a:prstGeom>
          <a:noFill/>
          <a:ln w="38100">
            <a:solidFill>
              <a:schemeClr val="accent2"/>
            </a:solidFill>
          </a:ln>
        </p:spPr>
        <p:txBody>
          <a:bodyPr wrap="square" rtlCol="0">
            <a:spAutoFit/>
          </a:bodyPr>
          <a:lstStyle/>
          <a:p>
            <a:pPr algn="ctr"/>
            <a:r>
              <a:rPr lang="en-AU" b="1" dirty="0" smtClean="0">
                <a:solidFill>
                  <a:schemeClr val="accent2"/>
                </a:solidFill>
              </a:rPr>
              <a:t>Mathematics Assessment</a:t>
            </a:r>
          </a:p>
          <a:p>
            <a:pPr algn="ctr"/>
            <a:endParaRPr lang="en-AU" sz="1050" dirty="0"/>
          </a:p>
          <a:p>
            <a:r>
              <a:rPr lang="en-AU" sz="1100" b="1" dirty="0">
                <a:latin typeface="Arial" panose="020B0604020202020204" pitchFamily="34" charset="0"/>
                <a:cs typeface="Arial" panose="020B0604020202020204" pitchFamily="34" charset="0"/>
              </a:rPr>
              <a:t>Unit 1: Counting and calculating to and from 1000</a:t>
            </a:r>
          </a:p>
          <a:p>
            <a:r>
              <a:rPr lang="en-AU" sz="1100" dirty="0">
                <a:latin typeface="Arial" panose="020B0604020202020204" pitchFamily="34" charset="0"/>
                <a:cs typeface="Arial" panose="020B0604020202020204" pitchFamily="34" charset="0"/>
              </a:rPr>
              <a:t>Short answer questions</a:t>
            </a:r>
          </a:p>
          <a:p>
            <a:r>
              <a:rPr lang="en-AU" sz="1100" dirty="0">
                <a:latin typeface="Arial" panose="020B0604020202020204" pitchFamily="34" charset="0"/>
                <a:cs typeface="Arial" panose="020B0604020202020204" pitchFamily="34" charset="0"/>
              </a:rPr>
              <a:t>Students count to and from 1000 and perform simple addition and subtraction problems using a range of strategies.</a:t>
            </a:r>
          </a:p>
          <a:p>
            <a:endParaRPr lang="en-AU" sz="1100" dirty="0">
              <a:latin typeface="Arial" panose="020B0604020202020204" pitchFamily="34" charset="0"/>
              <a:cs typeface="Arial" panose="020B0604020202020204" pitchFamily="34" charset="0"/>
            </a:endParaRPr>
          </a:p>
          <a:p>
            <a:r>
              <a:rPr lang="en-AU" sz="1100" b="1" dirty="0">
                <a:latin typeface="Arial" panose="020B0604020202020204" pitchFamily="34" charset="0"/>
                <a:cs typeface="Arial" panose="020B0604020202020204" pitchFamily="34" charset="0"/>
              </a:rPr>
              <a:t>Unit 1: Collecting and representing data</a:t>
            </a:r>
          </a:p>
          <a:p>
            <a:r>
              <a:rPr lang="en-AU" sz="1100" dirty="0">
                <a:latin typeface="Arial" panose="020B0604020202020204" pitchFamily="34" charset="0"/>
                <a:cs typeface="Arial" panose="020B0604020202020204" pitchFamily="34" charset="0"/>
              </a:rPr>
              <a:t>Short answer questions</a:t>
            </a:r>
          </a:p>
          <a:p>
            <a:r>
              <a:rPr lang="en-AU" sz="1100" dirty="0">
                <a:latin typeface="Arial" panose="020B0604020202020204" pitchFamily="34" charset="0"/>
                <a:cs typeface="Arial" panose="020B0604020202020204" pitchFamily="34" charset="0"/>
              </a:rPr>
              <a:t>Students collect, organise and represent data to make simple </a:t>
            </a:r>
            <a:r>
              <a:rPr lang="en-AU" sz="1100" dirty="0" smtClean="0">
                <a:latin typeface="Arial" panose="020B0604020202020204" pitchFamily="34" charset="0"/>
                <a:cs typeface="Arial" panose="020B0604020202020204" pitchFamily="34" charset="0"/>
              </a:rPr>
              <a:t>inferences.   Toy </a:t>
            </a:r>
            <a:r>
              <a:rPr lang="en-AU" sz="1100" dirty="0">
                <a:latin typeface="Arial" panose="020B0604020202020204" pitchFamily="34" charset="0"/>
                <a:cs typeface="Arial" panose="020B0604020202020204" pitchFamily="34" charset="0"/>
              </a:rPr>
              <a:t>Shop Window</a:t>
            </a:r>
          </a:p>
          <a:p>
            <a:endParaRPr lang="en-AU" sz="1100" b="1" dirty="0" smtClean="0">
              <a:latin typeface="Arial" panose="020B0604020202020204" pitchFamily="34" charset="0"/>
              <a:cs typeface="Arial" panose="020B0604020202020204" pitchFamily="34" charset="0"/>
            </a:endParaRPr>
          </a:p>
        </p:txBody>
      </p:sp>
      <p:sp>
        <p:nvSpPr>
          <p:cNvPr id="10" name="TextBox 9"/>
          <p:cNvSpPr txBox="1"/>
          <p:nvPr/>
        </p:nvSpPr>
        <p:spPr>
          <a:xfrm>
            <a:off x="8548969" y="1178295"/>
            <a:ext cx="4096780" cy="5822107"/>
          </a:xfrm>
          <a:prstGeom prst="rect">
            <a:avLst/>
          </a:prstGeom>
          <a:noFill/>
          <a:ln w="38100">
            <a:solidFill>
              <a:schemeClr val="accent1"/>
            </a:solidFill>
          </a:ln>
        </p:spPr>
        <p:txBody>
          <a:bodyPr wrap="square" rtlCol="0">
            <a:spAutoFit/>
          </a:bodyPr>
          <a:lstStyle/>
          <a:p>
            <a:pPr algn="ctr"/>
            <a:r>
              <a:rPr lang="en-AU" b="1" dirty="0" smtClean="0">
                <a:solidFill>
                  <a:schemeClr val="accent1"/>
                </a:solidFill>
              </a:rPr>
              <a:t>HASS</a:t>
            </a:r>
          </a:p>
          <a:p>
            <a:pPr algn="ctr"/>
            <a:r>
              <a:rPr lang="en-AU" dirty="0" smtClean="0"/>
              <a:t>Unit 1 – Semester 1 (Term 1 &amp; 2)</a:t>
            </a:r>
          </a:p>
          <a:p>
            <a:pPr algn="ctr"/>
            <a:endParaRPr lang="en-AU" sz="1000" dirty="0" smtClean="0"/>
          </a:p>
          <a:p>
            <a:r>
              <a:rPr lang="en-AU" sz="1400" b="1" dirty="0" smtClean="0">
                <a:latin typeface="Arial" panose="020B0604020202020204" pitchFamily="34" charset="0"/>
                <a:cs typeface="Arial" panose="020B0604020202020204" pitchFamily="34" charset="0"/>
              </a:rPr>
              <a:t>Unit 1</a:t>
            </a:r>
            <a:r>
              <a:rPr lang="en-AU" sz="1400" b="1" dirty="0">
                <a:latin typeface="Arial" panose="020B0604020202020204" pitchFamily="34" charset="0"/>
                <a:cs typeface="Arial" panose="020B0604020202020204" pitchFamily="34" charset="0"/>
              </a:rPr>
              <a:t>: Present connections to </a:t>
            </a:r>
            <a:r>
              <a:rPr lang="en-AU" sz="1400" b="1" dirty="0" smtClean="0">
                <a:latin typeface="Arial" panose="020B0604020202020204" pitchFamily="34" charset="0"/>
                <a:cs typeface="Arial" panose="020B0604020202020204" pitchFamily="34" charset="0"/>
              </a:rPr>
              <a:t>places</a:t>
            </a:r>
          </a:p>
          <a:p>
            <a:endParaRPr lang="en-AU" sz="1000" dirty="0" smtClean="0">
              <a:latin typeface="Arial" panose="020B0604020202020204" pitchFamily="34" charset="0"/>
              <a:cs typeface="Arial" panose="020B0604020202020204" pitchFamily="34" charset="0"/>
            </a:endParaRPr>
          </a:p>
          <a:p>
            <a:pPr>
              <a:lnSpc>
                <a:spcPts val="1050"/>
              </a:lnSpc>
              <a:spcBef>
                <a:spcPts val="400"/>
              </a:spcBef>
              <a:spcAft>
                <a:spcPts val="400"/>
              </a:spcAft>
            </a:pPr>
            <a:r>
              <a:rPr lang="en-AU" sz="1200" dirty="0" smtClean="0">
                <a:latin typeface="Arial" panose="020B0604020202020204" pitchFamily="34" charset="0"/>
                <a:ea typeface="SimSun" panose="02010600030101010101" pitchFamily="2" charset="-122"/>
                <a:cs typeface="Arial" panose="020B0604020202020204" pitchFamily="34" charset="0"/>
              </a:rPr>
              <a:t>Students engage in answering the Inquiry question:</a:t>
            </a:r>
            <a:endParaRPr lang="en-AU" sz="1200" dirty="0">
              <a:latin typeface="Arial" panose="020B0604020202020204" pitchFamily="34" charset="0"/>
              <a:ea typeface="SimSun" panose="02010600030101010101" pitchFamily="2" charset="-122"/>
              <a:cs typeface="Arial" panose="020B0604020202020204" pitchFamily="34" charset="0"/>
            </a:endParaRPr>
          </a:p>
          <a:p>
            <a:pPr marL="342900" lvl="0" indent="-342900">
              <a:spcBef>
                <a:spcPts val="400"/>
              </a:spcBef>
              <a:spcAft>
                <a:spcPts val="400"/>
              </a:spcAft>
              <a:buFont typeface="Wingdings" panose="05000000000000000000" pitchFamily="2" charset="2"/>
              <a:buChar char=""/>
            </a:pPr>
            <a:r>
              <a:rPr lang="en-AU" sz="1200" dirty="0">
                <a:solidFill>
                  <a:srgbClr val="000000"/>
                </a:solidFill>
                <a:latin typeface="Arial" panose="020B0604020202020204" pitchFamily="34" charset="0"/>
                <a:ea typeface="SimSun" panose="02010600030101010101" pitchFamily="2" charset="-122"/>
                <a:cs typeface="Arial" panose="020B0604020202020204" pitchFamily="34" charset="0"/>
              </a:rPr>
              <a:t>H</a:t>
            </a:r>
            <a:r>
              <a:rPr lang="en-AU" sz="1200" dirty="0" smtClean="0">
                <a:solidFill>
                  <a:srgbClr val="000000"/>
                </a:solidFill>
                <a:latin typeface="Arial" panose="020B0604020202020204" pitchFamily="34" charset="0"/>
                <a:ea typeface="SimSun" panose="02010600030101010101" pitchFamily="2" charset="-122"/>
                <a:cs typeface="Arial" panose="020B0604020202020204" pitchFamily="34" charset="0"/>
              </a:rPr>
              <a:t>ow </a:t>
            </a:r>
            <a:r>
              <a:rPr lang="en-AU" sz="1200" dirty="0">
                <a:solidFill>
                  <a:srgbClr val="000000"/>
                </a:solidFill>
                <a:latin typeface="Arial" panose="020B0604020202020204" pitchFamily="34" charset="0"/>
                <a:ea typeface="SimSun" panose="02010600030101010101" pitchFamily="2" charset="-122"/>
                <a:cs typeface="Arial" panose="020B0604020202020204" pitchFamily="34" charset="0"/>
              </a:rPr>
              <a:t>are people connected to their place and other places?</a:t>
            </a:r>
            <a:endParaRPr lang="en-AU" sz="1200" dirty="0" smtClean="0">
              <a:latin typeface="Arial" panose="020B0604020202020204" pitchFamily="34" charset="0"/>
              <a:ea typeface="SimSun" panose="02010600030101010101" pitchFamily="2" charset="-122"/>
              <a:cs typeface="Arial" panose="020B0604020202020204" pitchFamily="34" charset="0"/>
            </a:endParaRPr>
          </a:p>
          <a:p>
            <a:pPr>
              <a:lnSpc>
                <a:spcPts val="1050"/>
              </a:lnSpc>
              <a:spcBef>
                <a:spcPts val="400"/>
              </a:spcBef>
              <a:spcAft>
                <a:spcPts val="400"/>
              </a:spcAft>
            </a:pPr>
            <a:r>
              <a:rPr lang="en-AU" sz="1200" dirty="0" smtClean="0">
                <a:latin typeface="Arial" panose="020B0604020202020204" pitchFamily="34" charset="0"/>
                <a:ea typeface="SimSun" panose="02010600030101010101" pitchFamily="2" charset="-122"/>
                <a:cs typeface="Arial" panose="020B0604020202020204" pitchFamily="34" charset="0"/>
              </a:rPr>
              <a:t>Throughout the Semester’s HASS unit, </a:t>
            </a:r>
            <a:r>
              <a:rPr lang="en-AU" sz="1200" dirty="0">
                <a:latin typeface="Arial" panose="020B0604020202020204" pitchFamily="34" charset="0"/>
                <a:ea typeface="SimSun" panose="02010600030101010101" pitchFamily="2" charset="-122"/>
                <a:cs typeface="Arial" panose="020B0604020202020204" pitchFamily="34" charset="0"/>
              </a:rPr>
              <a:t>students:</a:t>
            </a:r>
          </a:p>
          <a:p>
            <a:pPr marL="342900" lvl="0" indent="-342900">
              <a:buFont typeface="Wingdings" panose="05000000000000000000" pitchFamily="2" charset="2"/>
              <a:buChar char=""/>
            </a:pPr>
            <a:r>
              <a:rPr lang="en-AU" sz="1200" dirty="0">
                <a:solidFill>
                  <a:srgbClr val="000000"/>
                </a:solidFill>
                <a:latin typeface="Arial" panose="020B0604020202020204" pitchFamily="34" charset="0"/>
                <a:ea typeface="SimSun" panose="02010600030101010101" pitchFamily="2" charset="-122"/>
                <a:cs typeface="Arial" panose="020B0604020202020204" pitchFamily="34" charset="0"/>
              </a:rPr>
              <a:t>draw on representations of the world as geographical divisions and the location of Australia</a:t>
            </a:r>
          </a:p>
          <a:p>
            <a:pPr marL="342900" lvl="0" indent="-342900">
              <a:buFont typeface="Wingdings" panose="05000000000000000000" pitchFamily="2" charset="2"/>
              <a:buChar char=""/>
            </a:pPr>
            <a:r>
              <a:rPr lang="en-AU" sz="1200" dirty="0">
                <a:solidFill>
                  <a:srgbClr val="000000"/>
                </a:solidFill>
                <a:latin typeface="Arial" panose="020B0604020202020204" pitchFamily="34" charset="0"/>
                <a:ea typeface="SimSun" panose="02010600030101010101" pitchFamily="2" charset="-122"/>
                <a:cs typeface="Arial" panose="020B0604020202020204" pitchFamily="34" charset="0"/>
              </a:rPr>
              <a:t>recognise that each place has a location on the surface of the Earth, which can be expressed using direction and location of one place from another </a:t>
            </a:r>
          </a:p>
          <a:p>
            <a:pPr marL="342900" lvl="0" indent="-342900">
              <a:buFont typeface="Wingdings" panose="05000000000000000000" pitchFamily="2" charset="2"/>
              <a:buChar char=""/>
            </a:pPr>
            <a:r>
              <a:rPr lang="en-AU" sz="1200" dirty="0">
                <a:solidFill>
                  <a:srgbClr val="000000"/>
                </a:solidFill>
                <a:latin typeface="Arial" panose="020B0604020202020204" pitchFamily="34" charset="0"/>
                <a:ea typeface="SimSun" panose="02010600030101010101" pitchFamily="2" charset="-122"/>
                <a:cs typeface="Arial" panose="020B0604020202020204" pitchFamily="34" charset="0"/>
              </a:rPr>
              <a:t>identify examples of places that are defined at different levels or scales, such as, personal scale, local scale, regional scale, national scale or region-of-the-world scale</a:t>
            </a:r>
          </a:p>
          <a:p>
            <a:pPr marL="342900" lvl="0" indent="-342900">
              <a:buFont typeface="Wingdings" panose="05000000000000000000" pitchFamily="2" charset="2"/>
              <a:buChar char=""/>
            </a:pPr>
            <a:r>
              <a:rPr lang="en-AU" sz="1200" dirty="0">
                <a:solidFill>
                  <a:srgbClr val="000000"/>
                </a:solidFill>
                <a:latin typeface="Arial" panose="020B0604020202020204" pitchFamily="34" charset="0"/>
                <a:ea typeface="SimSun" panose="02010600030101010101" pitchFamily="2" charset="-122"/>
                <a:cs typeface="Arial" panose="020B0604020202020204" pitchFamily="34" charset="0"/>
              </a:rPr>
              <a:t>understand that people are connected to their place and other places in Australia, the countries of Asia and other places across the world, and that these connections are influenced by purpose, distance and accessibility</a:t>
            </a:r>
          </a:p>
          <a:p>
            <a:pPr marL="342900" lvl="0" indent="-342900">
              <a:buFont typeface="Wingdings" panose="05000000000000000000" pitchFamily="2" charset="2"/>
              <a:buChar char=""/>
            </a:pPr>
            <a:r>
              <a:rPr lang="en-AU" sz="1200" dirty="0">
                <a:solidFill>
                  <a:srgbClr val="000000"/>
                </a:solidFill>
                <a:latin typeface="Arial" panose="020B0604020202020204" pitchFamily="34" charset="0"/>
                <a:ea typeface="SimSun" panose="02010600030101010101" pitchFamily="2" charset="-122"/>
                <a:cs typeface="Arial" panose="020B0604020202020204" pitchFamily="34" charset="0"/>
              </a:rPr>
              <a:t>represent connections between places by constructing maps and using </a:t>
            </a:r>
            <a:r>
              <a:rPr lang="en-AU" sz="1200" dirty="0" smtClean="0">
                <a:solidFill>
                  <a:srgbClr val="000000"/>
                </a:solidFill>
                <a:latin typeface="Arial" panose="020B0604020202020204" pitchFamily="34" charset="0"/>
                <a:ea typeface="SimSun" panose="02010600030101010101" pitchFamily="2" charset="-122"/>
                <a:cs typeface="Arial" panose="020B0604020202020204" pitchFamily="34" charset="0"/>
              </a:rPr>
              <a:t>symbols</a:t>
            </a:r>
          </a:p>
          <a:p>
            <a:pPr marL="342900" lvl="0" indent="-342900">
              <a:buFont typeface="Wingdings" panose="05000000000000000000" pitchFamily="2" charset="2"/>
              <a:buChar char=""/>
            </a:pPr>
            <a:r>
              <a:rPr lang="en-AU" sz="1200" dirty="0" smtClean="0">
                <a:solidFill>
                  <a:srgbClr val="000000"/>
                </a:solidFill>
                <a:latin typeface="Arial" panose="020B0604020202020204" pitchFamily="34" charset="0"/>
                <a:ea typeface="SimSun" panose="02010600030101010101" pitchFamily="2" charset="-122"/>
                <a:cs typeface="Arial" panose="020B0604020202020204" pitchFamily="34" charset="0"/>
              </a:rPr>
              <a:t>respond </a:t>
            </a:r>
            <a:r>
              <a:rPr lang="en-AU" sz="1200" dirty="0">
                <a:solidFill>
                  <a:srgbClr val="000000"/>
                </a:solidFill>
                <a:latin typeface="Arial" panose="020B0604020202020204" pitchFamily="34" charset="0"/>
                <a:ea typeface="SimSun" panose="02010600030101010101" pitchFamily="2" charset="-122"/>
                <a:cs typeface="Arial" panose="020B0604020202020204" pitchFamily="34" charset="0"/>
              </a:rPr>
              <a:t>with ideas about why significant places should be preserved and how people can act to preserve them</a:t>
            </a:r>
            <a:r>
              <a:rPr lang="en-AU" sz="1200" dirty="0" smtClean="0">
                <a:solidFill>
                  <a:srgbClr val="000000"/>
                </a:solidFill>
                <a:latin typeface="Arial" panose="020B0604020202020204" pitchFamily="34" charset="0"/>
                <a:ea typeface="SimSun" panose="02010600030101010101" pitchFamily="2" charset="-122"/>
                <a:cs typeface="Arial" panose="020B0604020202020204" pitchFamily="34" charset="0"/>
              </a:rPr>
              <a:t>.</a:t>
            </a:r>
          </a:p>
        </p:txBody>
      </p:sp>
      <p:sp>
        <p:nvSpPr>
          <p:cNvPr id="11" name="TextBox 10"/>
          <p:cNvSpPr txBox="1"/>
          <p:nvPr/>
        </p:nvSpPr>
        <p:spPr>
          <a:xfrm>
            <a:off x="8548969" y="7067606"/>
            <a:ext cx="4080424" cy="2254463"/>
          </a:xfrm>
          <a:prstGeom prst="rect">
            <a:avLst/>
          </a:prstGeom>
          <a:noFill/>
          <a:ln w="38100">
            <a:solidFill>
              <a:schemeClr val="accent1"/>
            </a:solidFill>
          </a:ln>
        </p:spPr>
        <p:txBody>
          <a:bodyPr wrap="square" rtlCol="0">
            <a:spAutoFit/>
          </a:bodyPr>
          <a:lstStyle/>
          <a:p>
            <a:pPr algn="ctr"/>
            <a:r>
              <a:rPr lang="en-AU" b="1" dirty="0" smtClean="0">
                <a:solidFill>
                  <a:schemeClr val="accent1"/>
                </a:solidFill>
              </a:rPr>
              <a:t>HASS Assessment</a:t>
            </a:r>
          </a:p>
          <a:p>
            <a:pPr algn="ctr"/>
            <a:endParaRPr lang="en-AU" sz="1050" dirty="0"/>
          </a:p>
          <a:p>
            <a:r>
              <a:rPr lang="en-AU" sz="1200" b="1" dirty="0">
                <a:latin typeface="Arial" panose="020B0604020202020204" pitchFamily="34" charset="0"/>
                <a:cs typeface="Arial" panose="020B0604020202020204" pitchFamily="34" charset="0"/>
              </a:rPr>
              <a:t>Unit 1: Present connections to places</a:t>
            </a:r>
          </a:p>
          <a:p>
            <a:r>
              <a:rPr lang="en-AU" sz="1200" b="1" dirty="0" smtClean="0">
                <a:latin typeface="Arial" panose="020B0604020202020204" pitchFamily="34" charset="0"/>
                <a:cs typeface="Arial" panose="020B0604020202020204" pitchFamily="34" charset="0"/>
              </a:rPr>
              <a:t>Assessment task </a:t>
            </a:r>
          </a:p>
          <a:p>
            <a:r>
              <a:rPr lang="en-AU" sz="1100" dirty="0">
                <a:latin typeface="Arial" panose="020B0604020202020204" pitchFamily="34" charset="0"/>
                <a:cs typeface="Arial" panose="020B0604020202020204" pitchFamily="34" charset="0"/>
              </a:rPr>
              <a:t>To explore the location and significant features of places and consider how people are connected to these and why they should be preserved. .</a:t>
            </a:r>
          </a:p>
          <a:p>
            <a:endParaRPr lang="en-AU" sz="1100" dirty="0" smtClean="0">
              <a:latin typeface="Arial" panose="020B0604020202020204" pitchFamily="34" charset="0"/>
              <a:cs typeface="Arial" panose="020B0604020202020204" pitchFamily="34" charset="0"/>
            </a:endParaRPr>
          </a:p>
          <a:p>
            <a:r>
              <a:rPr lang="en-AU" sz="1100" b="1" dirty="0">
                <a:latin typeface="Arial" panose="020B0604020202020204" pitchFamily="34" charset="0"/>
                <a:cs typeface="Arial" panose="020B0604020202020204" pitchFamily="34" charset="0"/>
              </a:rPr>
              <a:t>Present Connections to Places</a:t>
            </a:r>
          </a:p>
          <a:p>
            <a:r>
              <a:rPr lang="en-AU" sz="1100" dirty="0" smtClean="0">
                <a:latin typeface="Arial" panose="020B0604020202020204" pitchFamily="34" charset="0"/>
                <a:cs typeface="Arial" panose="020B0604020202020204" pitchFamily="34" charset="0"/>
              </a:rPr>
              <a:t>Part </a:t>
            </a:r>
            <a:r>
              <a:rPr lang="en-AU" sz="1100" dirty="0">
                <a:latin typeface="Arial" panose="020B0604020202020204" pitchFamily="34" charset="0"/>
                <a:cs typeface="Arial" panose="020B0604020202020204" pitchFamily="34" charset="0"/>
              </a:rPr>
              <a:t>A: Labelling a map</a:t>
            </a:r>
          </a:p>
          <a:p>
            <a:r>
              <a:rPr lang="en-AU" sz="1100" dirty="0" smtClean="0">
                <a:latin typeface="Arial" panose="020B0604020202020204" pitchFamily="34" charset="0"/>
                <a:cs typeface="Arial" panose="020B0604020202020204" pitchFamily="34" charset="0"/>
              </a:rPr>
              <a:t>Part </a:t>
            </a:r>
            <a:r>
              <a:rPr lang="en-AU" sz="1100" dirty="0">
                <a:latin typeface="Arial" panose="020B0604020202020204" pitchFamily="34" charset="0"/>
                <a:cs typeface="Arial" panose="020B0604020202020204" pitchFamily="34" charset="0"/>
              </a:rPr>
              <a:t>B: Describing places</a:t>
            </a:r>
          </a:p>
          <a:p>
            <a:r>
              <a:rPr lang="en-AU" sz="1100" dirty="0" smtClean="0">
                <a:latin typeface="Arial" panose="020B0604020202020204" pitchFamily="34" charset="0"/>
                <a:cs typeface="Arial" panose="020B0604020202020204" pitchFamily="34" charset="0"/>
              </a:rPr>
              <a:t>Part </a:t>
            </a:r>
            <a:r>
              <a:rPr lang="en-AU" sz="1100" dirty="0">
                <a:latin typeface="Arial" panose="020B0604020202020204" pitchFamily="34" charset="0"/>
                <a:cs typeface="Arial" panose="020B0604020202020204" pitchFamily="34" charset="0"/>
              </a:rPr>
              <a:t>C: Planning a </a:t>
            </a:r>
            <a:r>
              <a:rPr lang="en-AU" sz="1100" dirty="0" smtClean="0">
                <a:latin typeface="Arial" panose="020B0604020202020204" pitchFamily="34" charset="0"/>
                <a:cs typeface="Arial" panose="020B0604020202020204" pitchFamily="34" charset="0"/>
              </a:rPr>
              <a:t>town</a:t>
            </a:r>
            <a:endParaRPr lang="en-AU" sz="1100" dirty="0">
              <a:latin typeface="Arial" panose="020B0604020202020204" pitchFamily="34" charset="0"/>
              <a:cs typeface="Arial" panose="020B0604020202020204" pitchFamily="34" charset="0"/>
            </a:endParaRPr>
          </a:p>
        </p:txBody>
      </p:sp>
      <p:sp>
        <p:nvSpPr>
          <p:cNvPr id="12" name="TextBox 11"/>
          <p:cNvSpPr txBox="1"/>
          <p:nvPr/>
        </p:nvSpPr>
        <p:spPr>
          <a:xfrm>
            <a:off x="4456111" y="1674848"/>
            <a:ext cx="3958226" cy="1354217"/>
          </a:xfrm>
          <a:prstGeom prst="rect">
            <a:avLst/>
          </a:prstGeom>
          <a:noFill/>
          <a:ln w="38100">
            <a:solidFill>
              <a:srgbClr val="FF0000"/>
            </a:solidFill>
          </a:ln>
        </p:spPr>
        <p:txBody>
          <a:bodyPr wrap="square" rtlCol="0">
            <a:spAutoFit/>
          </a:bodyPr>
          <a:lstStyle/>
          <a:p>
            <a:pPr algn="ctr"/>
            <a:r>
              <a:rPr lang="en-AU" b="1" dirty="0" smtClean="0">
                <a:solidFill>
                  <a:srgbClr val="C00000"/>
                </a:solidFill>
              </a:rPr>
              <a:t>English</a:t>
            </a:r>
          </a:p>
          <a:p>
            <a:endParaRPr lang="en-AU" sz="1200" b="1" dirty="0" smtClean="0"/>
          </a:p>
          <a:p>
            <a:r>
              <a:rPr lang="en-AU" sz="1200" b="1" dirty="0" smtClean="0">
                <a:latin typeface="Arial" panose="020B0604020202020204" pitchFamily="34" charset="0"/>
                <a:cs typeface="Arial" panose="020B0604020202020204" pitchFamily="34" charset="0"/>
              </a:rPr>
              <a:t>Unit </a:t>
            </a:r>
            <a:r>
              <a:rPr lang="en-AU" sz="1200" b="1" dirty="0">
                <a:latin typeface="Arial" panose="020B0604020202020204" pitchFamily="34" charset="0"/>
                <a:cs typeface="Arial" panose="020B0604020202020204" pitchFamily="34" charset="0"/>
              </a:rPr>
              <a:t>2: Stories of families and </a:t>
            </a:r>
            <a:r>
              <a:rPr lang="en-AU" sz="1200" b="1" dirty="0" smtClean="0">
                <a:latin typeface="Arial" panose="020B0604020202020204" pitchFamily="34" charset="0"/>
                <a:cs typeface="Arial" panose="020B0604020202020204" pitchFamily="34" charset="0"/>
              </a:rPr>
              <a:t>friends</a:t>
            </a:r>
          </a:p>
          <a:p>
            <a:r>
              <a:rPr lang="en-AU" sz="1000" dirty="0">
                <a:latin typeface="Arial" panose="020B0604020202020204" pitchFamily="34" charset="0"/>
                <a:cs typeface="Arial" panose="020B0604020202020204" pitchFamily="34" charset="0"/>
              </a:rPr>
              <a:t>Students explore texts to analyse how stories convey a message about issues that relate to families and friends. Students write an imaginative new narrative about family relationships and/or friendships for a familiar animal character.</a:t>
            </a:r>
          </a:p>
        </p:txBody>
      </p:sp>
      <p:sp>
        <p:nvSpPr>
          <p:cNvPr id="13" name="TextBox 12"/>
          <p:cNvSpPr txBox="1"/>
          <p:nvPr/>
        </p:nvSpPr>
        <p:spPr>
          <a:xfrm>
            <a:off x="4463907" y="3231185"/>
            <a:ext cx="3958226" cy="1338828"/>
          </a:xfrm>
          <a:prstGeom prst="rect">
            <a:avLst/>
          </a:prstGeom>
          <a:noFill/>
          <a:ln w="38100">
            <a:solidFill>
              <a:srgbClr val="FF0000"/>
            </a:solidFill>
          </a:ln>
        </p:spPr>
        <p:txBody>
          <a:bodyPr wrap="square" rtlCol="0">
            <a:spAutoFit/>
          </a:bodyPr>
          <a:lstStyle/>
          <a:p>
            <a:pPr algn="ctr"/>
            <a:r>
              <a:rPr lang="en-AU" b="1" dirty="0" smtClean="0">
                <a:solidFill>
                  <a:srgbClr val="C00000"/>
                </a:solidFill>
              </a:rPr>
              <a:t>English Assessment</a:t>
            </a:r>
          </a:p>
          <a:p>
            <a:endParaRPr lang="en-AU" sz="500" b="1" dirty="0" smtClean="0"/>
          </a:p>
          <a:p>
            <a:endParaRPr lang="en-AU" sz="300" b="1" dirty="0"/>
          </a:p>
          <a:p>
            <a:r>
              <a:rPr lang="en-AU" sz="1100" b="1" dirty="0">
                <a:latin typeface="Arial" panose="020B0604020202020204" pitchFamily="34" charset="0"/>
                <a:cs typeface="Arial" panose="020B0604020202020204" pitchFamily="34" charset="0"/>
              </a:rPr>
              <a:t>Unit 2: Imaginative narrative</a:t>
            </a:r>
          </a:p>
          <a:p>
            <a:r>
              <a:rPr lang="en-AU" sz="1100" dirty="0">
                <a:latin typeface="Arial" panose="020B0604020202020204" pitchFamily="34" charset="0"/>
                <a:cs typeface="Arial" panose="020B0604020202020204" pitchFamily="34" charset="0"/>
              </a:rPr>
              <a:t>Imaginative response – written</a:t>
            </a:r>
          </a:p>
          <a:p>
            <a:r>
              <a:rPr lang="en-AU" sz="1100" dirty="0">
                <a:latin typeface="Arial" panose="020B0604020202020204" pitchFamily="34" charset="0"/>
                <a:cs typeface="Arial" panose="020B0604020202020204" pitchFamily="34" charset="0"/>
              </a:rPr>
              <a:t>Students create a new narrative about family relationships and/or friendships for a familiar animal character.</a:t>
            </a:r>
          </a:p>
          <a:p>
            <a:endParaRPr lang="en-AU" sz="1100" b="1" dirty="0"/>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49805" y="1063902"/>
            <a:ext cx="641840" cy="548359"/>
          </a:xfrm>
          <a:prstGeom prst="rect">
            <a:avLst/>
          </a:prstGeom>
        </p:spPr>
      </p:pic>
      <p:sp>
        <p:nvSpPr>
          <p:cNvPr id="15" name="Rectangle 14"/>
          <p:cNvSpPr/>
          <p:nvPr/>
        </p:nvSpPr>
        <p:spPr>
          <a:xfrm>
            <a:off x="5484256" y="818740"/>
            <a:ext cx="1899880" cy="923330"/>
          </a:xfrm>
          <a:prstGeom prst="rect">
            <a:avLst/>
          </a:prstGeom>
          <a:noFill/>
        </p:spPr>
        <p:txBody>
          <a:bodyPr wrap="none" lIns="91440" tIns="45720" rIns="91440" bIns="45720">
            <a:spAutoFit/>
          </a:bodyPr>
          <a:lstStyle/>
          <a:p>
            <a:pPr algn="ctr"/>
            <a:r>
              <a:rPr lang="en-US" sz="5400" b="0" cap="none" spc="0" dirty="0" smtClean="0">
                <a:ln w="0"/>
                <a:solidFill>
                  <a:srgbClr val="FF0000"/>
                </a:solidFill>
                <a:effectLst>
                  <a:outerShdw blurRad="38100" dist="25400" dir="5400000" algn="ctr" rotWithShape="0">
                    <a:srgbClr val="6E747A">
                      <a:alpha val="43000"/>
                    </a:srgbClr>
                  </a:outerShdw>
                </a:effectLst>
              </a:rPr>
              <a:t>Year 2</a:t>
            </a:r>
            <a:endParaRPr lang="en-US" sz="5400" b="0" cap="none" spc="0" dirty="0">
              <a:ln w="0"/>
              <a:solidFill>
                <a:srgbClr val="FF0000"/>
              </a:solidFill>
              <a:effectLst>
                <a:outerShdw blurRad="38100" dist="25400" dir="5400000" algn="ctr" rotWithShape="0">
                  <a:srgbClr val="6E747A">
                    <a:alpha val="43000"/>
                  </a:srgbClr>
                </a:outerShdw>
              </a:effectLst>
            </a:endParaRPr>
          </a:p>
        </p:txBody>
      </p: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3402" y="1068446"/>
            <a:ext cx="626301" cy="535084"/>
          </a:xfrm>
          <a:prstGeom prst="rect">
            <a:avLst/>
          </a:prstGeom>
        </p:spPr>
      </p:pic>
      <p:sp>
        <p:nvSpPr>
          <p:cNvPr id="17" name="TextBox 16"/>
          <p:cNvSpPr txBox="1"/>
          <p:nvPr/>
        </p:nvSpPr>
        <p:spPr>
          <a:xfrm>
            <a:off x="4463907" y="5045000"/>
            <a:ext cx="3958226" cy="2939266"/>
          </a:xfrm>
          <a:prstGeom prst="rect">
            <a:avLst/>
          </a:prstGeom>
          <a:noFill/>
          <a:ln w="38100">
            <a:solidFill>
              <a:srgbClr val="7030A0"/>
            </a:solidFill>
          </a:ln>
        </p:spPr>
        <p:txBody>
          <a:bodyPr wrap="square" rtlCol="0">
            <a:spAutoFit/>
          </a:bodyPr>
          <a:lstStyle/>
          <a:p>
            <a:pPr algn="ctr"/>
            <a:r>
              <a:rPr lang="en-AU" dirty="0" smtClean="0">
                <a:solidFill>
                  <a:srgbClr val="7030A0"/>
                </a:solidFill>
              </a:rPr>
              <a:t>Health and Physical Education</a:t>
            </a:r>
          </a:p>
          <a:p>
            <a:pPr algn="ctr"/>
            <a:r>
              <a:rPr lang="en-AU" dirty="0" smtClean="0"/>
              <a:t>Term 1</a:t>
            </a:r>
          </a:p>
          <a:p>
            <a:pPr>
              <a:spcBef>
                <a:spcPts val="300"/>
              </a:spcBef>
              <a:spcAft>
                <a:spcPts val="300"/>
              </a:spcAft>
            </a:pPr>
            <a:r>
              <a:rPr lang="en-AU" sz="1000" b="1" i="1" dirty="0">
                <a:latin typeface="Arial" panose="020B0604020202020204" pitchFamily="34" charset="0"/>
                <a:ea typeface="SimSun" panose="02010600030101010101" pitchFamily="2" charset="-122"/>
              </a:rPr>
              <a:t>Health- Me and Surrounds </a:t>
            </a:r>
            <a:r>
              <a:rPr lang="en-AU" sz="1000" dirty="0">
                <a:latin typeface="Arial" panose="020B0604020202020204" pitchFamily="34" charset="0"/>
                <a:ea typeface="Arial" panose="020B0604020202020204" pitchFamily="34" charset="0"/>
              </a:rPr>
              <a:t>In this unit students describe physical and social changes that occur as they grow. They describe their personal strengths and achievements and discuss how these are acknowledged and celebrated. Students identify similarities and differences, and recognise how diversity contributes to identities.</a:t>
            </a:r>
          </a:p>
          <a:p>
            <a:pPr>
              <a:spcBef>
                <a:spcPts val="600"/>
              </a:spcBef>
              <a:spcAft>
                <a:spcPts val="600"/>
              </a:spcAft>
            </a:pPr>
            <a:r>
              <a:rPr lang="en-AU" sz="1000" b="1" i="1" dirty="0">
                <a:latin typeface="Arial" panose="020B0604020202020204" pitchFamily="34" charset="0"/>
                <a:ea typeface="Arial" panose="020B0604020202020204" pitchFamily="34" charset="0"/>
              </a:rPr>
              <a:t>Movement with Body Control </a:t>
            </a:r>
            <a:r>
              <a:rPr lang="en-AU" sz="1000" dirty="0">
                <a:latin typeface="Arial" panose="020B0604020202020204" pitchFamily="34" charset="0"/>
                <a:ea typeface="Arial" panose="020B0604020202020204" pitchFamily="34" charset="0"/>
              </a:rPr>
              <a:t>- In this unit, students explore elements of movement while developing fundamental movement skills that involve manipulating equipment (hoops, balls and rhythm ribbons). They perform fundamental movement skills, with and without equipment, in simple movement sequences that incorporate elements of movement.</a:t>
            </a:r>
          </a:p>
          <a:p>
            <a:endParaRPr lang="en-AU" dirty="0" smtClean="0"/>
          </a:p>
          <a:p>
            <a:endParaRPr lang="en-AU" sz="600" dirty="0"/>
          </a:p>
        </p:txBody>
      </p:sp>
      <p:sp>
        <p:nvSpPr>
          <p:cNvPr id="18" name="TextBox 17"/>
          <p:cNvSpPr txBox="1"/>
          <p:nvPr/>
        </p:nvSpPr>
        <p:spPr>
          <a:xfrm>
            <a:off x="4452822" y="8055581"/>
            <a:ext cx="3958226" cy="1261884"/>
          </a:xfrm>
          <a:prstGeom prst="rect">
            <a:avLst/>
          </a:prstGeom>
          <a:noFill/>
          <a:ln w="38100">
            <a:solidFill>
              <a:srgbClr val="7030A0"/>
            </a:solidFill>
          </a:ln>
        </p:spPr>
        <p:txBody>
          <a:bodyPr wrap="square" rtlCol="0">
            <a:spAutoFit/>
          </a:bodyPr>
          <a:lstStyle/>
          <a:p>
            <a:pPr algn="ctr"/>
            <a:r>
              <a:rPr lang="en-AU" sz="1600" dirty="0" smtClean="0">
                <a:solidFill>
                  <a:srgbClr val="7030A0"/>
                </a:solidFill>
              </a:rPr>
              <a:t>Health and Physical Education Assessment</a:t>
            </a:r>
          </a:p>
          <a:p>
            <a:r>
              <a:rPr lang="en-AU" sz="1000" dirty="0">
                <a:latin typeface="Arial" panose="020B0604020202020204" pitchFamily="34" charset="0"/>
                <a:cs typeface="Arial" panose="020B0604020202020204" pitchFamily="34" charset="0"/>
              </a:rPr>
              <a:t>Students describe changes that have occurred as they have grown older and recognise how strengths and achievements contribute to identity.</a:t>
            </a:r>
          </a:p>
          <a:p>
            <a:endParaRPr lang="en-AU" sz="1000" dirty="0">
              <a:latin typeface="Arial" panose="020B0604020202020204" pitchFamily="34" charset="0"/>
              <a:cs typeface="Arial" panose="020B0604020202020204" pitchFamily="34" charset="0"/>
            </a:endParaRPr>
          </a:p>
          <a:p>
            <a:r>
              <a:rPr lang="en-AU" sz="1000" dirty="0">
                <a:latin typeface="Arial" panose="020B0604020202020204" pitchFamily="34" charset="0"/>
                <a:cs typeface="Arial" panose="020B0604020202020204" pitchFamily="34" charset="0"/>
              </a:rPr>
              <a:t>Students will perform movement sequences that incorporate the elements of movement, equipment and music</a:t>
            </a:r>
            <a:r>
              <a:rPr lang="en-AU" sz="1000" dirty="0" smtClean="0">
                <a:latin typeface="Arial" panose="020B0604020202020204" pitchFamily="34" charset="0"/>
                <a:cs typeface="Arial" panose="020B0604020202020204" pitchFamily="34" charset="0"/>
              </a:rPr>
              <a:t>.</a:t>
            </a:r>
            <a:endParaRPr lang="en-AU"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80614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80436" y="1181180"/>
            <a:ext cx="1008978" cy="862026"/>
          </a:xfrm>
          <a:prstGeom prst="rect">
            <a:avLst/>
          </a:prstGeom>
        </p:spPr>
      </p:pic>
      <p:sp>
        <p:nvSpPr>
          <p:cNvPr id="4" name="Rectangle 3"/>
          <p:cNvSpPr/>
          <p:nvPr/>
        </p:nvSpPr>
        <p:spPr>
          <a:xfrm>
            <a:off x="162044" y="280094"/>
            <a:ext cx="12458065" cy="830997"/>
          </a:xfrm>
          <a:prstGeom prst="rect">
            <a:avLst/>
          </a:prstGeom>
          <a:noFill/>
        </p:spPr>
        <p:txBody>
          <a:bodyPr wrap="square" lIns="91440" tIns="45720" rIns="91440" bIns="45720">
            <a:spAutoFit/>
          </a:bodyPr>
          <a:lstStyle/>
          <a:p>
            <a:pPr algn="ctr"/>
            <a:r>
              <a:rPr lang="en-US" sz="4800" b="0" cap="none" spc="0" dirty="0" smtClean="0">
                <a:ln w="0"/>
                <a:solidFill>
                  <a:srgbClr val="0070C0"/>
                </a:solidFill>
                <a:effectLst>
                  <a:outerShdw blurRad="38100" dist="19050" dir="2700000" algn="tl" rotWithShape="0">
                    <a:schemeClr val="dk1">
                      <a:alpha val="40000"/>
                    </a:schemeClr>
                  </a:outerShdw>
                </a:effectLst>
              </a:rPr>
              <a:t>Term 1 Curriculum Overview and Assessments</a:t>
            </a:r>
            <a:endParaRPr lang="en-US" sz="4800" b="0" cap="none" spc="0" dirty="0">
              <a:ln w="0"/>
              <a:solidFill>
                <a:srgbClr val="0070C0"/>
              </a:solidFill>
              <a:effectLst>
                <a:outerShdw blurRad="38100" dist="19050" dir="2700000" algn="tl" rotWithShape="0">
                  <a:schemeClr val="dk1">
                    <a:alpha val="40000"/>
                  </a:schemeClr>
                </a:outerShdw>
              </a:effectLst>
            </a:endParaRPr>
          </a:p>
        </p:txBody>
      </p:sp>
      <p:sp>
        <p:nvSpPr>
          <p:cNvPr id="5" name="TextBox 4"/>
          <p:cNvSpPr txBox="1"/>
          <p:nvPr/>
        </p:nvSpPr>
        <p:spPr>
          <a:xfrm>
            <a:off x="131584" y="1436703"/>
            <a:ext cx="4175027" cy="3416320"/>
          </a:xfrm>
          <a:prstGeom prst="rect">
            <a:avLst/>
          </a:prstGeom>
          <a:noFill/>
          <a:ln w="38100">
            <a:solidFill>
              <a:schemeClr val="accent6"/>
            </a:solidFill>
          </a:ln>
        </p:spPr>
        <p:txBody>
          <a:bodyPr wrap="square" rtlCol="0">
            <a:spAutoFit/>
          </a:bodyPr>
          <a:lstStyle/>
          <a:p>
            <a:pPr algn="ctr"/>
            <a:r>
              <a:rPr lang="en-AU" dirty="0" smtClean="0">
                <a:solidFill>
                  <a:schemeClr val="accent6"/>
                </a:solidFill>
              </a:rPr>
              <a:t>Science</a:t>
            </a:r>
          </a:p>
          <a:p>
            <a:pPr algn="ctr"/>
            <a:r>
              <a:rPr lang="en-AU" dirty="0" smtClean="0"/>
              <a:t>Unit 1 – Term 1</a:t>
            </a:r>
          </a:p>
          <a:p>
            <a:pPr algn="ctr"/>
            <a:endParaRPr lang="en-AU" sz="1000" dirty="0"/>
          </a:p>
          <a:p>
            <a:r>
              <a:rPr lang="en-AU" sz="1400" b="1" dirty="0">
                <a:latin typeface="Arial" panose="020B0604020202020204" pitchFamily="34" charset="0"/>
                <a:cs typeface="Arial" panose="020B0604020202020204" pitchFamily="34" charset="0"/>
              </a:rPr>
              <a:t>Unit 1: Mix, make and </a:t>
            </a:r>
            <a:r>
              <a:rPr lang="en-AU" sz="1400" b="1" dirty="0" smtClean="0">
                <a:latin typeface="Arial" panose="020B0604020202020204" pitchFamily="34" charset="0"/>
                <a:cs typeface="Arial" panose="020B0604020202020204" pitchFamily="34" charset="0"/>
              </a:rPr>
              <a:t>use</a:t>
            </a:r>
          </a:p>
          <a:p>
            <a:endParaRPr lang="en-AU" sz="1200" dirty="0" smtClean="0">
              <a:latin typeface="Arial" panose="020B0604020202020204" pitchFamily="34" charset="0"/>
              <a:cs typeface="Arial" panose="020B0604020202020204" pitchFamily="34" charset="0"/>
            </a:endParaRPr>
          </a:p>
          <a:p>
            <a:r>
              <a:rPr lang="en-AU" sz="1200" dirty="0">
                <a:latin typeface="Arial" panose="020B0604020202020204" pitchFamily="34" charset="0"/>
                <a:cs typeface="Arial" panose="020B0604020202020204" pitchFamily="34" charset="0"/>
              </a:rPr>
              <a:t>Students investigate combinations of different materials and give reasons for the selection of particular materials according to their properties and purpose. Students understand that science involves asking questions about, and describing changes to, familiar objects and materials. They describe changes made to materials when combining them to make an object that has a purpose in everyday life. Students pose questions, make predictions and follow instructions to record observations in a guided investigation. They represent and communicate their observations using scientific language</a:t>
            </a:r>
            <a:r>
              <a:rPr lang="en-AU" sz="1200" dirty="0" smtClean="0">
                <a:latin typeface="Arial" panose="020B0604020202020204" pitchFamily="34" charset="0"/>
                <a:cs typeface="Arial" panose="020B0604020202020204" pitchFamily="34" charset="0"/>
              </a:rPr>
              <a:t>.</a:t>
            </a:r>
          </a:p>
          <a:p>
            <a:endParaRPr lang="en-AU" sz="1200" dirty="0"/>
          </a:p>
        </p:txBody>
      </p:sp>
      <p:sp>
        <p:nvSpPr>
          <p:cNvPr id="6" name="Rectangle 5"/>
          <p:cNvSpPr/>
          <p:nvPr/>
        </p:nvSpPr>
        <p:spPr>
          <a:xfrm>
            <a:off x="5467735" y="1119876"/>
            <a:ext cx="1899880" cy="923330"/>
          </a:xfrm>
          <a:prstGeom prst="rect">
            <a:avLst/>
          </a:prstGeom>
          <a:noFill/>
        </p:spPr>
        <p:txBody>
          <a:bodyPr wrap="none" lIns="91440" tIns="45720" rIns="91440" bIns="45720">
            <a:spAutoFit/>
          </a:bodyPr>
          <a:lstStyle/>
          <a:p>
            <a:pPr algn="ctr"/>
            <a:r>
              <a:rPr lang="en-US" sz="5400" b="0" cap="none" spc="0" dirty="0" smtClean="0">
                <a:ln w="0"/>
                <a:solidFill>
                  <a:srgbClr val="FF0000"/>
                </a:solidFill>
                <a:effectLst>
                  <a:outerShdw blurRad="38100" dist="25400" dir="5400000" algn="ctr" rotWithShape="0">
                    <a:srgbClr val="6E747A">
                      <a:alpha val="43000"/>
                    </a:srgbClr>
                  </a:outerShdw>
                </a:effectLst>
              </a:rPr>
              <a:t>Year 2</a:t>
            </a:r>
            <a:endParaRPr lang="en-US" sz="5400" b="0" cap="none" spc="0" dirty="0">
              <a:ln w="0"/>
              <a:solidFill>
                <a:srgbClr val="FF0000"/>
              </a:solidFill>
              <a:effectLst>
                <a:outerShdw blurRad="38100" dist="25400" dir="5400000" algn="ctr" rotWithShape="0">
                  <a:srgbClr val="6E747A">
                    <a:alpha val="43000"/>
                  </a:srgbClr>
                </a:outerShdw>
              </a:effectLst>
            </a:endParaRPr>
          </a:p>
        </p:txBody>
      </p:sp>
      <p:sp>
        <p:nvSpPr>
          <p:cNvPr id="7" name="TextBox 6"/>
          <p:cNvSpPr txBox="1"/>
          <p:nvPr/>
        </p:nvSpPr>
        <p:spPr>
          <a:xfrm>
            <a:off x="156423" y="4881235"/>
            <a:ext cx="4175027" cy="2400657"/>
          </a:xfrm>
          <a:prstGeom prst="rect">
            <a:avLst/>
          </a:prstGeom>
          <a:noFill/>
          <a:ln w="38100">
            <a:solidFill>
              <a:schemeClr val="accent6"/>
            </a:solidFill>
          </a:ln>
        </p:spPr>
        <p:txBody>
          <a:bodyPr wrap="square" rtlCol="0">
            <a:spAutoFit/>
          </a:bodyPr>
          <a:lstStyle/>
          <a:p>
            <a:pPr algn="ctr"/>
            <a:r>
              <a:rPr lang="en-AU" b="1" dirty="0" smtClean="0">
                <a:solidFill>
                  <a:schemeClr val="accent6"/>
                </a:solidFill>
              </a:rPr>
              <a:t>Science Assessment</a:t>
            </a:r>
          </a:p>
          <a:p>
            <a:pPr algn="ctr"/>
            <a:endParaRPr lang="en-AU" sz="1050" dirty="0"/>
          </a:p>
          <a:p>
            <a:r>
              <a:rPr lang="en-AU" sz="1400" b="1" dirty="0">
                <a:latin typeface="Arial" panose="020B0604020202020204" pitchFamily="34" charset="0"/>
                <a:cs typeface="Arial" panose="020B0604020202020204" pitchFamily="34" charset="0"/>
              </a:rPr>
              <a:t>Unit 1: Mix, make and </a:t>
            </a:r>
            <a:r>
              <a:rPr lang="en-AU" sz="1400" b="1" dirty="0" smtClean="0">
                <a:latin typeface="Arial" panose="020B0604020202020204" pitchFamily="34" charset="0"/>
                <a:cs typeface="Arial" panose="020B0604020202020204" pitchFamily="34" charset="0"/>
              </a:rPr>
              <a:t>use - </a:t>
            </a:r>
            <a:r>
              <a:rPr lang="en-AU" sz="1200" b="1" dirty="0">
                <a:latin typeface="Arial" panose="020B0604020202020204" pitchFamily="34" charset="0"/>
                <a:cs typeface="Arial" panose="020B0604020202020204" pitchFamily="34" charset="0"/>
              </a:rPr>
              <a:t>Combining materials for a </a:t>
            </a:r>
            <a:r>
              <a:rPr lang="en-AU" sz="1200" b="1" dirty="0" smtClean="0">
                <a:latin typeface="Arial" panose="020B0604020202020204" pitchFamily="34" charset="0"/>
                <a:cs typeface="Arial" panose="020B0604020202020204" pitchFamily="34" charset="0"/>
              </a:rPr>
              <a:t>purpose  - </a:t>
            </a:r>
            <a:r>
              <a:rPr lang="en-AU" sz="1200" i="1" dirty="0">
                <a:latin typeface="Arial" panose="020B0604020202020204" pitchFamily="34" charset="0"/>
                <a:cs typeface="Arial" panose="020B0604020202020204" pitchFamily="34" charset="0"/>
              </a:rPr>
              <a:t>Experimental investigation</a:t>
            </a:r>
            <a:endParaRPr lang="en-AU" sz="1200" dirty="0">
              <a:latin typeface="Arial" panose="020B0604020202020204" pitchFamily="34" charset="0"/>
              <a:cs typeface="Arial" panose="020B0604020202020204" pitchFamily="34" charset="0"/>
            </a:endParaRPr>
          </a:p>
          <a:p>
            <a:endParaRPr lang="en-AU" sz="1050" b="1" dirty="0" smtClean="0">
              <a:latin typeface="Arial" panose="020B0604020202020204" pitchFamily="34" charset="0"/>
              <a:cs typeface="Arial" panose="020B0604020202020204" pitchFamily="34" charset="0"/>
            </a:endParaRPr>
          </a:p>
          <a:p>
            <a:r>
              <a:rPr lang="en-AU" sz="1200" i="1" dirty="0">
                <a:latin typeface="Arial" panose="020B0604020202020204" pitchFamily="34" charset="0"/>
                <a:cs typeface="Arial" panose="020B0604020202020204" pitchFamily="34" charset="0"/>
              </a:rPr>
              <a:t>Students investigate the combination of materials used to make an object for a particular purpose. They record and represent observations and communicate ideas</a:t>
            </a:r>
            <a:r>
              <a:rPr lang="en-AU" sz="1200" i="1" dirty="0" smtClean="0">
                <a:latin typeface="Arial" panose="020B0604020202020204" pitchFamily="34" charset="0"/>
                <a:cs typeface="Arial" panose="020B0604020202020204" pitchFamily="34" charset="0"/>
              </a:rPr>
              <a:t>.</a:t>
            </a:r>
          </a:p>
          <a:p>
            <a:endParaRPr lang="en-AU" sz="1200" b="1" i="1" dirty="0">
              <a:latin typeface="Arial" panose="020B0604020202020204" pitchFamily="34" charset="0"/>
              <a:ea typeface="Arial Unicode MS"/>
              <a:cs typeface="Arial" panose="020B0604020202020204" pitchFamily="34" charset="0"/>
            </a:endParaRPr>
          </a:p>
          <a:p>
            <a:r>
              <a:rPr lang="en-AU" sz="1200" dirty="0" smtClean="0">
                <a:latin typeface="Arial" panose="020B0604020202020204" pitchFamily="34" charset="0"/>
                <a:cs typeface="Arial" panose="020B0604020202020204" pitchFamily="34" charset="0"/>
              </a:rPr>
              <a:t>Part </a:t>
            </a:r>
            <a:r>
              <a:rPr lang="en-AU" sz="1200" dirty="0">
                <a:latin typeface="Arial" panose="020B0604020202020204" pitchFamily="34" charset="0"/>
                <a:cs typeface="Arial" panose="020B0604020202020204" pitchFamily="34" charset="0"/>
              </a:rPr>
              <a:t>A: Mix, Make and Use</a:t>
            </a:r>
          </a:p>
          <a:p>
            <a:r>
              <a:rPr lang="en-AU" sz="1200" dirty="0" smtClean="0">
                <a:latin typeface="Arial" panose="020B0604020202020204" pitchFamily="34" charset="0"/>
                <a:cs typeface="Arial" panose="020B0604020202020204" pitchFamily="34" charset="0"/>
              </a:rPr>
              <a:t>Part </a:t>
            </a:r>
            <a:r>
              <a:rPr lang="en-AU" sz="1200" dirty="0">
                <a:latin typeface="Arial" panose="020B0604020202020204" pitchFamily="34" charset="0"/>
                <a:cs typeface="Arial" panose="020B0604020202020204" pitchFamily="34" charset="0"/>
              </a:rPr>
              <a:t>B: Test the object and </a:t>
            </a:r>
            <a:r>
              <a:rPr lang="en-AU" sz="1200" dirty="0" smtClean="0">
                <a:latin typeface="Arial" panose="020B0604020202020204" pitchFamily="34" charset="0"/>
                <a:cs typeface="Arial" panose="020B0604020202020204" pitchFamily="34" charset="0"/>
              </a:rPr>
              <a:t>report</a:t>
            </a:r>
          </a:p>
          <a:p>
            <a:endParaRPr lang="en-AU" sz="1200" dirty="0"/>
          </a:p>
          <a:p>
            <a:endParaRPr lang="en-AU" sz="100" dirty="0"/>
          </a:p>
        </p:txBody>
      </p:sp>
      <p:sp>
        <p:nvSpPr>
          <p:cNvPr id="8" name="TextBox 7"/>
          <p:cNvSpPr txBox="1"/>
          <p:nvPr/>
        </p:nvSpPr>
        <p:spPr>
          <a:xfrm>
            <a:off x="8539685" y="1581541"/>
            <a:ext cx="4096780" cy="5109091"/>
          </a:xfrm>
          <a:prstGeom prst="rect">
            <a:avLst/>
          </a:prstGeom>
          <a:noFill/>
          <a:ln w="38100">
            <a:solidFill>
              <a:schemeClr val="accent1"/>
            </a:solidFill>
          </a:ln>
        </p:spPr>
        <p:txBody>
          <a:bodyPr wrap="square" rtlCol="0">
            <a:spAutoFit/>
          </a:bodyPr>
          <a:lstStyle/>
          <a:p>
            <a:pPr algn="ctr"/>
            <a:r>
              <a:rPr lang="en-AU" b="1" dirty="0">
                <a:solidFill>
                  <a:schemeClr val="accent1"/>
                </a:solidFill>
              </a:rPr>
              <a:t>Design and Technologies</a:t>
            </a:r>
          </a:p>
          <a:p>
            <a:pPr algn="ctr"/>
            <a:r>
              <a:rPr lang="en-AU" dirty="0"/>
              <a:t>Unit 3 – Semester 1 (Term 1 &amp; 2)</a:t>
            </a:r>
          </a:p>
          <a:p>
            <a:pPr algn="ctr"/>
            <a:endParaRPr lang="en-AU" sz="1200" dirty="0"/>
          </a:p>
          <a:p>
            <a:r>
              <a:rPr lang="en-AU" sz="1400" b="1" dirty="0">
                <a:latin typeface="Arial" panose="020B0604020202020204" pitchFamily="34" charset="0"/>
                <a:cs typeface="Arial" panose="020B0604020202020204" pitchFamily="34" charset="0"/>
              </a:rPr>
              <a:t>Unit 3: It’s Showtime! </a:t>
            </a:r>
            <a:endParaRPr lang="en-AU" sz="1000" dirty="0">
              <a:latin typeface="Arial" panose="020B0604020202020204" pitchFamily="34" charset="0"/>
              <a:cs typeface="Arial" panose="020B0604020202020204" pitchFamily="34" charset="0"/>
            </a:endParaRPr>
          </a:p>
          <a:p>
            <a:pPr>
              <a:spcBef>
                <a:spcPts val="400"/>
              </a:spcBef>
              <a:spcAft>
                <a:spcPts val="400"/>
              </a:spcAft>
            </a:pPr>
            <a:r>
              <a:rPr lang="en-AU" sz="1400" b="1" dirty="0">
                <a:solidFill>
                  <a:srgbClr val="000000"/>
                </a:solidFill>
                <a:latin typeface="Arial" panose="020B0604020202020204" pitchFamily="34" charset="0"/>
                <a:ea typeface="SimSun" panose="02010600030101010101" pitchFamily="2" charset="-122"/>
                <a:cs typeface="Arial" panose="020B0604020202020204" pitchFamily="34" charset="0"/>
              </a:rPr>
              <a:t>Materials and technologies specialisations</a:t>
            </a:r>
          </a:p>
          <a:p>
            <a:pPr>
              <a:spcBef>
                <a:spcPts val="400"/>
              </a:spcBef>
              <a:spcAft>
                <a:spcPts val="400"/>
              </a:spcAft>
            </a:pPr>
            <a:r>
              <a:rPr lang="en-AU" sz="1200" dirty="0">
                <a:solidFill>
                  <a:srgbClr val="000000"/>
                </a:solidFill>
                <a:latin typeface="Arial" panose="020B0604020202020204" pitchFamily="34" charset="0"/>
                <a:ea typeface="SimSun" panose="02010600030101010101" pitchFamily="2" charset="-122"/>
                <a:cs typeface="Arial" panose="020B0604020202020204" pitchFamily="34" charset="0"/>
              </a:rPr>
              <a:t>In this unit, students will explore the characteristics and properties of materials and components that are used to produce designed solutions. They will design and make a puppet with moving parts to use in a puppet show.</a:t>
            </a:r>
          </a:p>
          <a:p>
            <a:pPr>
              <a:spcBef>
                <a:spcPts val="400"/>
              </a:spcBef>
              <a:spcAft>
                <a:spcPts val="400"/>
              </a:spcAft>
            </a:pPr>
            <a:r>
              <a:rPr lang="en-AU" sz="1200" dirty="0">
                <a:solidFill>
                  <a:srgbClr val="000000"/>
                </a:solidFill>
                <a:latin typeface="Arial" panose="020B0604020202020204" pitchFamily="34" charset="0"/>
                <a:ea typeface="SimSun" panose="02010600030101010101" pitchFamily="2" charset="-122"/>
                <a:cs typeface="Arial" panose="020B0604020202020204" pitchFamily="34" charset="0"/>
              </a:rPr>
              <a:t>Students will apply processes and production skills, in:</a:t>
            </a:r>
          </a:p>
          <a:p>
            <a:pPr marL="171450" indent="-171450">
              <a:spcBef>
                <a:spcPts val="400"/>
              </a:spcBef>
              <a:spcAft>
                <a:spcPts val="400"/>
              </a:spcAft>
              <a:buFont typeface="Arial" panose="020B0604020202020204" pitchFamily="34" charset="0"/>
              <a:buChar char="•"/>
            </a:pPr>
            <a:r>
              <a:rPr lang="en-AU" sz="1200" dirty="0">
                <a:solidFill>
                  <a:srgbClr val="000000"/>
                </a:solidFill>
                <a:latin typeface="Arial" panose="020B0604020202020204" pitchFamily="34" charset="0"/>
                <a:ea typeface="SimSun" panose="02010600030101010101" pitchFamily="2" charset="-122"/>
                <a:cs typeface="Arial" panose="020B0604020202020204" pitchFamily="34" charset="0"/>
              </a:rPr>
              <a:t>investigating materials, technologies for shaping and joining, and how designs meet people’s needs</a:t>
            </a:r>
          </a:p>
          <a:p>
            <a:pPr marL="171450" indent="-171450">
              <a:spcBef>
                <a:spcPts val="400"/>
              </a:spcBef>
              <a:spcAft>
                <a:spcPts val="400"/>
              </a:spcAft>
              <a:buFont typeface="Arial" panose="020B0604020202020204" pitchFamily="34" charset="0"/>
              <a:buChar char="•"/>
            </a:pPr>
            <a:r>
              <a:rPr lang="en-AU" sz="1200" dirty="0">
                <a:solidFill>
                  <a:srgbClr val="000000"/>
                </a:solidFill>
                <a:latin typeface="Arial" panose="020B0604020202020204" pitchFamily="34" charset="0"/>
                <a:ea typeface="SimSun" panose="02010600030101010101" pitchFamily="2" charset="-122"/>
                <a:cs typeface="Arial" panose="020B0604020202020204" pitchFamily="34" charset="0"/>
              </a:rPr>
              <a:t>generating and developing design ideas </a:t>
            </a:r>
          </a:p>
          <a:p>
            <a:pPr marL="171450" indent="-171450">
              <a:spcBef>
                <a:spcPts val="400"/>
              </a:spcBef>
              <a:spcAft>
                <a:spcPts val="400"/>
              </a:spcAft>
              <a:buFont typeface="Arial" panose="020B0604020202020204" pitchFamily="34" charset="0"/>
              <a:buChar char="•"/>
            </a:pPr>
            <a:r>
              <a:rPr lang="en-AU" sz="1200" dirty="0">
                <a:solidFill>
                  <a:srgbClr val="000000"/>
                </a:solidFill>
                <a:latin typeface="Arial" panose="020B0604020202020204" pitchFamily="34" charset="0"/>
                <a:ea typeface="SimSun" panose="02010600030101010101" pitchFamily="2" charset="-122"/>
                <a:cs typeface="Arial" panose="020B0604020202020204" pitchFamily="34" charset="0"/>
              </a:rPr>
              <a:t>producing a puppet that meets the design brief</a:t>
            </a:r>
          </a:p>
          <a:p>
            <a:pPr marL="171450" indent="-171450">
              <a:spcBef>
                <a:spcPts val="400"/>
              </a:spcBef>
              <a:spcAft>
                <a:spcPts val="400"/>
              </a:spcAft>
              <a:buFont typeface="Arial" panose="020B0604020202020204" pitchFamily="34" charset="0"/>
              <a:buChar char="•"/>
            </a:pPr>
            <a:r>
              <a:rPr lang="en-AU" sz="1200" dirty="0">
                <a:solidFill>
                  <a:srgbClr val="000000"/>
                </a:solidFill>
                <a:latin typeface="Arial" panose="020B0604020202020204" pitchFamily="34" charset="0"/>
                <a:ea typeface="SimSun" panose="02010600030101010101" pitchFamily="2" charset="-122"/>
                <a:cs typeface="Arial" panose="020B0604020202020204" pitchFamily="34" charset="0"/>
              </a:rPr>
              <a:t>evaluating their design and production processes</a:t>
            </a:r>
          </a:p>
          <a:p>
            <a:pPr marL="171450" indent="-171450">
              <a:spcBef>
                <a:spcPts val="400"/>
              </a:spcBef>
              <a:spcAft>
                <a:spcPts val="400"/>
              </a:spcAft>
              <a:buFont typeface="Arial" panose="020B0604020202020204" pitchFamily="34" charset="0"/>
              <a:buChar char="•"/>
            </a:pPr>
            <a:r>
              <a:rPr lang="en-AU" sz="1200" dirty="0">
                <a:solidFill>
                  <a:srgbClr val="000000"/>
                </a:solidFill>
                <a:latin typeface="Arial" panose="020B0604020202020204" pitchFamily="34" charset="0"/>
                <a:ea typeface="SimSun" panose="02010600030101010101" pitchFamily="2" charset="-122"/>
                <a:cs typeface="Arial" panose="020B0604020202020204" pitchFamily="34" charset="0"/>
              </a:rPr>
              <a:t>collaborating and managing by working with others and by sequencing the steps for the project.</a:t>
            </a:r>
          </a:p>
          <a:p>
            <a:pPr marL="342900" lvl="0" indent="-342900">
              <a:spcAft>
                <a:spcPts val="400"/>
              </a:spcAft>
              <a:buFont typeface="Wingdings" panose="05000000000000000000" pitchFamily="2" charset="2"/>
              <a:buChar char=""/>
            </a:pPr>
            <a:endParaRPr lang="en-AU" sz="1200" dirty="0">
              <a:solidFill>
                <a:srgbClr val="000000"/>
              </a:solidFill>
              <a:latin typeface="Arial" panose="020B0604020202020204" pitchFamily="34" charset="0"/>
              <a:ea typeface="SimSun" panose="02010600030101010101" pitchFamily="2" charset="-122"/>
              <a:cs typeface="Arial" panose="020B0604020202020204" pitchFamily="34" charset="0"/>
            </a:endParaRPr>
          </a:p>
          <a:p>
            <a:pPr lvl="0">
              <a:spcAft>
                <a:spcPts val="400"/>
              </a:spcAft>
            </a:pPr>
            <a:r>
              <a:rPr lang="en-AU" sz="1200" dirty="0">
                <a:solidFill>
                  <a:srgbClr val="000000"/>
                </a:solidFill>
                <a:latin typeface="Arial" panose="020B0604020202020204" pitchFamily="34" charset="0"/>
                <a:ea typeface="SimSun" panose="02010600030101010101" pitchFamily="2" charset="-122"/>
                <a:cs typeface="Arial" panose="020B0604020202020204" pitchFamily="34" charset="0"/>
              </a:rPr>
              <a:t>This Design technology unit is integrated into the Term 2 Science Unit – Material Madness – Toy Factory.</a:t>
            </a:r>
          </a:p>
          <a:p>
            <a:endParaRPr lang="en-AU" sz="1000" dirty="0"/>
          </a:p>
        </p:txBody>
      </p:sp>
      <p:sp>
        <p:nvSpPr>
          <p:cNvPr id="9" name="TextBox 8"/>
          <p:cNvSpPr txBox="1"/>
          <p:nvPr/>
        </p:nvSpPr>
        <p:spPr>
          <a:xfrm>
            <a:off x="8539685" y="6796654"/>
            <a:ext cx="4080424" cy="2262158"/>
          </a:xfrm>
          <a:prstGeom prst="rect">
            <a:avLst/>
          </a:prstGeom>
          <a:noFill/>
          <a:ln w="38100">
            <a:solidFill>
              <a:schemeClr val="accent1"/>
            </a:solidFill>
          </a:ln>
        </p:spPr>
        <p:txBody>
          <a:bodyPr wrap="square" rtlCol="0">
            <a:spAutoFit/>
          </a:bodyPr>
          <a:lstStyle/>
          <a:p>
            <a:pPr algn="ctr"/>
            <a:r>
              <a:rPr lang="en-AU" b="1" dirty="0" smtClean="0">
                <a:solidFill>
                  <a:schemeClr val="accent1"/>
                </a:solidFill>
              </a:rPr>
              <a:t>Design and Technologies Assessment</a:t>
            </a:r>
          </a:p>
          <a:p>
            <a:pPr algn="ctr"/>
            <a:endParaRPr lang="en-AU" b="1" dirty="0">
              <a:solidFill>
                <a:schemeClr val="accent1"/>
              </a:solidFill>
            </a:endParaRPr>
          </a:p>
          <a:p>
            <a:r>
              <a:rPr lang="en-AU" sz="1200" b="1" dirty="0">
                <a:latin typeface="Arial" panose="020B0604020202020204" pitchFamily="34" charset="0"/>
                <a:cs typeface="Arial" panose="020B0604020202020204" pitchFamily="34" charset="0"/>
              </a:rPr>
              <a:t>Unit 3: It’s Showtime! </a:t>
            </a:r>
          </a:p>
          <a:p>
            <a:endParaRPr lang="en-AU" sz="1200" dirty="0">
              <a:latin typeface="Arial" panose="020B0604020202020204" pitchFamily="34" charset="0"/>
              <a:cs typeface="Arial" panose="020B0604020202020204" pitchFamily="34" charset="0"/>
            </a:endParaRPr>
          </a:p>
          <a:p>
            <a:r>
              <a:rPr lang="en-AU" sz="1200" b="1" dirty="0">
                <a:latin typeface="Arial" panose="020B0604020202020204" pitchFamily="34" charset="0"/>
                <a:cs typeface="Arial" panose="020B0604020202020204" pitchFamily="34" charset="0"/>
              </a:rPr>
              <a:t>Portfolio</a:t>
            </a:r>
          </a:p>
          <a:p>
            <a:r>
              <a:rPr lang="en-AU" sz="1200" dirty="0">
                <a:latin typeface="Arial" panose="020B0604020202020204" pitchFamily="34" charset="0"/>
                <a:cs typeface="Arial" panose="020B0604020202020204" pitchFamily="34" charset="0"/>
              </a:rPr>
              <a:t>Students design a character puppet with moving parts to use in a puppet show. </a:t>
            </a:r>
          </a:p>
          <a:p>
            <a:endParaRPr lang="en-AU" sz="1200" dirty="0">
              <a:latin typeface="Arial" panose="020B0604020202020204" pitchFamily="34" charset="0"/>
              <a:cs typeface="Arial" panose="020B0604020202020204" pitchFamily="34" charset="0"/>
            </a:endParaRPr>
          </a:p>
          <a:p>
            <a:r>
              <a:rPr lang="en-AU" sz="1100" b="1" dirty="0" smtClean="0">
                <a:latin typeface="Arial" panose="020B0604020202020204" pitchFamily="34" charset="0"/>
                <a:cs typeface="Arial" panose="020B0604020202020204" pitchFamily="34" charset="0"/>
              </a:rPr>
              <a:t>Part A</a:t>
            </a:r>
            <a:r>
              <a:rPr lang="en-AU" sz="1100" dirty="0" smtClean="0">
                <a:latin typeface="Arial" panose="020B0604020202020204" pitchFamily="34" charset="0"/>
                <a:cs typeface="Arial" panose="020B0604020202020204" pitchFamily="34" charset="0"/>
              </a:rPr>
              <a:t>: Investigate </a:t>
            </a:r>
            <a:r>
              <a:rPr lang="en-AU" sz="1100" dirty="0">
                <a:latin typeface="Arial" panose="020B0604020202020204" pitchFamily="34" charset="0"/>
                <a:cs typeface="Arial" panose="020B0604020202020204" pitchFamily="34" charset="0"/>
              </a:rPr>
              <a:t>needs and materials</a:t>
            </a:r>
          </a:p>
          <a:p>
            <a:r>
              <a:rPr lang="en-AU" sz="1100" b="1" dirty="0" smtClean="0">
                <a:latin typeface="Arial" panose="020B0604020202020204" pitchFamily="34" charset="0"/>
                <a:cs typeface="Arial" panose="020B0604020202020204" pitchFamily="34" charset="0"/>
              </a:rPr>
              <a:t>Part </a:t>
            </a:r>
            <a:r>
              <a:rPr lang="en-AU" sz="1100" b="1" dirty="0">
                <a:latin typeface="Arial" panose="020B0604020202020204" pitchFamily="34" charset="0"/>
                <a:cs typeface="Arial" panose="020B0604020202020204" pitchFamily="34" charset="0"/>
              </a:rPr>
              <a:t>B:</a:t>
            </a:r>
            <a:r>
              <a:rPr lang="en-AU" sz="1100" dirty="0">
                <a:latin typeface="Arial" panose="020B0604020202020204" pitchFamily="34" charset="0"/>
                <a:cs typeface="Arial" panose="020B0604020202020204" pitchFamily="34" charset="0"/>
              </a:rPr>
              <a:t> Create a puppet.</a:t>
            </a:r>
          </a:p>
          <a:p>
            <a:r>
              <a:rPr lang="en-AU" sz="1100" b="1" smtClean="0">
                <a:latin typeface="Arial" panose="020B0604020202020204" pitchFamily="34" charset="0"/>
                <a:cs typeface="Arial" panose="020B0604020202020204" pitchFamily="34" charset="0"/>
              </a:rPr>
              <a:t>Part </a:t>
            </a:r>
            <a:r>
              <a:rPr lang="en-AU" sz="1100" b="1" dirty="0">
                <a:latin typeface="Arial" panose="020B0604020202020204" pitchFamily="34" charset="0"/>
                <a:cs typeface="Arial" panose="020B0604020202020204" pitchFamily="34" charset="0"/>
              </a:rPr>
              <a:t>C:</a:t>
            </a:r>
            <a:r>
              <a:rPr lang="en-AU" sz="1100" dirty="0">
                <a:latin typeface="Arial" panose="020B0604020202020204" pitchFamily="34" charset="0"/>
                <a:cs typeface="Arial" panose="020B0604020202020204" pitchFamily="34" charset="0"/>
              </a:rPr>
              <a:t> Evaluate your puppet</a:t>
            </a:r>
            <a:r>
              <a:rPr lang="en-AU" sz="1100" dirty="0" smtClean="0">
                <a:latin typeface="Arial" panose="020B0604020202020204" pitchFamily="34" charset="0"/>
                <a:cs typeface="Arial" panose="020B0604020202020204" pitchFamily="34" charset="0"/>
              </a:rPr>
              <a:t>.</a:t>
            </a:r>
            <a:endParaRPr lang="en-AU" sz="1100" dirty="0">
              <a:latin typeface="Arial" panose="020B0604020202020204" pitchFamily="34" charset="0"/>
              <a:cs typeface="Arial" panose="020B0604020202020204" pitchFamily="34" charset="0"/>
            </a:endParaRPr>
          </a:p>
        </p:txBody>
      </p:sp>
      <p:sp>
        <p:nvSpPr>
          <p:cNvPr id="10" name="TextBox 9"/>
          <p:cNvSpPr txBox="1"/>
          <p:nvPr/>
        </p:nvSpPr>
        <p:spPr>
          <a:xfrm>
            <a:off x="4411963" y="2372856"/>
            <a:ext cx="3958226" cy="5016758"/>
          </a:xfrm>
          <a:prstGeom prst="rect">
            <a:avLst/>
          </a:prstGeom>
          <a:noFill/>
          <a:ln w="38100">
            <a:solidFill>
              <a:srgbClr val="FF0000"/>
            </a:solidFill>
          </a:ln>
        </p:spPr>
        <p:txBody>
          <a:bodyPr wrap="square" rtlCol="0">
            <a:spAutoFit/>
          </a:bodyPr>
          <a:lstStyle/>
          <a:p>
            <a:pPr algn="ctr"/>
            <a:r>
              <a:rPr lang="en-AU" b="1" dirty="0" smtClean="0">
                <a:solidFill>
                  <a:srgbClr val="C00000"/>
                </a:solidFill>
              </a:rPr>
              <a:t>The Arts (Visual Art)</a:t>
            </a:r>
          </a:p>
          <a:p>
            <a:pPr algn="ctr"/>
            <a:endParaRPr lang="en-AU" b="1" dirty="0">
              <a:solidFill>
                <a:srgbClr val="C00000"/>
              </a:solidFill>
            </a:endParaRPr>
          </a:p>
          <a:p>
            <a:pPr algn="ctr"/>
            <a:endParaRPr lang="en-AU" sz="1100" b="1" dirty="0">
              <a:solidFill>
                <a:srgbClr val="C00000"/>
              </a:solidFill>
            </a:endParaRPr>
          </a:p>
          <a:p>
            <a:pPr>
              <a:spcBef>
                <a:spcPts val="300"/>
              </a:spcBef>
              <a:spcAft>
                <a:spcPts val="300"/>
              </a:spcAft>
            </a:pPr>
            <a:r>
              <a:rPr lang="en-AU" sz="1200" b="1" dirty="0">
                <a:latin typeface="Arial" panose="020B0604020202020204" pitchFamily="34" charset="0"/>
                <a:ea typeface="SimSun" panose="02010600030101010101" pitchFamily="2" charset="-122"/>
              </a:rPr>
              <a:t>Unit 2 - Up, down and all around</a:t>
            </a:r>
          </a:p>
          <a:p>
            <a:pPr>
              <a:spcBef>
                <a:spcPts val="600"/>
              </a:spcBef>
              <a:spcAft>
                <a:spcPts val="600"/>
              </a:spcAft>
            </a:pPr>
            <a:r>
              <a:rPr lang="en-AU" sz="1200" dirty="0">
                <a:latin typeface="Arial" panose="020B0604020202020204" pitchFamily="34" charset="0"/>
                <a:ea typeface="Arial" panose="020B0604020202020204" pitchFamily="34" charset="0"/>
              </a:rPr>
              <a:t>In this unit, students explore methods of abstraction and imaginative processes to communicate experiences, observations and personal connection to places.</a:t>
            </a:r>
          </a:p>
          <a:p>
            <a:pPr>
              <a:spcBef>
                <a:spcPts val="600"/>
              </a:spcBef>
              <a:spcAft>
                <a:spcPts val="600"/>
              </a:spcAft>
            </a:pPr>
            <a:r>
              <a:rPr lang="en-AU" sz="1200" dirty="0">
                <a:latin typeface="Arial" panose="020B0604020202020204" pitchFamily="34" charset="0"/>
                <a:ea typeface="Arial" panose="020B0604020202020204" pitchFamily="34" charset="0"/>
              </a:rPr>
              <a:t>Students will:</a:t>
            </a:r>
          </a:p>
          <a:p>
            <a:pPr marL="342900" lvl="0" indent="-342900">
              <a:spcAft>
                <a:spcPts val="300"/>
              </a:spcAft>
              <a:buFont typeface="Symbol" panose="05050102010706020507" pitchFamily="18" charset="2"/>
              <a:buChar char=""/>
              <a:tabLst>
                <a:tab pos="467360" algn="l"/>
              </a:tabLst>
            </a:pPr>
            <a:r>
              <a:rPr lang="en-AU" sz="1200" dirty="0">
                <a:latin typeface="Arial" panose="020B0604020202020204" pitchFamily="34" charset="0"/>
                <a:ea typeface="Arial" panose="020B0604020202020204" pitchFamily="34" charset="0"/>
              </a:rPr>
              <a:t>explore the visual language of expressive landscape depiction in artworks by a range of artists, including Aboriginal peoples, Torres Strait Islander peoples and Asian artists and use this to develop their own artworks</a:t>
            </a:r>
          </a:p>
          <a:p>
            <a:pPr marL="342900" lvl="0" indent="-342900">
              <a:spcAft>
                <a:spcPts val="300"/>
              </a:spcAft>
              <a:buFont typeface="Symbol" panose="05050102010706020507" pitchFamily="18" charset="2"/>
              <a:buChar char=""/>
              <a:tabLst>
                <a:tab pos="467360" algn="l"/>
              </a:tabLst>
            </a:pPr>
            <a:r>
              <a:rPr lang="en-AU" sz="1200" dirty="0">
                <a:latin typeface="Arial" panose="020B0604020202020204" pitchFamily="34" charset="0"/>
                <a:ea typeface="Arial" panose="020B0604020202020204" pitchFamily="34" charset="0"/>
              </a:rPr>
              <a:t>experiment with visual conventions (printmaking, mixed media, collage, and drawing) to create expressive observational artworks about places</a:t>
            </a:r>
          </a:p>
          <a:p>
            <a:pPr marL="342900" lvl="0" indent="-342900">
              <a:spcAft>
                <a:spcPts val="300"/>
              </a:spcAft>
              <a:buFont typeface="Symbol" panose="05050102010706020507" pitchFamily="18" charset="2"/>
              <a:buChar char=""/>
              <a:tabLst>
                <a:tab pos="467360" algn="l"/>
              </a:tabLst>
            </a:pPr>
            <a:r>
              <a:rPr lang="en-AU" sz="1200" dirty="0">
                <a:latin typeface="Arial" panose="020B0604020202020204" pitchFamily="34" charset="0"/>
                <a:ea typeface="Arial" panose="020B0604020202020204" pitchFamily="34" charset="0"/>
              </a:rPr>
              <a:t>display artworks and share ideas about emotive visual language choices they made in their artworks</a:t>
            </a:r>
          </a:p>
          <a:p>
            <a:pPr marL="342900" lvl="0" indent="-342900">
              <a:spcAft>
                <a:spcPts val="300"/>
              </a:spcAft>
              <a:buFont typeface="Symbol" panose="05050102010706020507" pitchFamily="18" charset="2"/>
              <a:buChar char=""/>
              <a:tabLst>
                <a:tab pos="467360" algn="l"/>
              </a:tabLst>
            </a:pPr>
            <a:r>
              <a:rPr lang="en-AU" sz="1200" dirty="0">
                <a:latin typeface="Arial" panose="020B0604020202020204" pitchFamily="34" charset="0"/>
                <a:ea typeface="Arial" panose="020B0604020202020204" pitchFamily="34" charset="0"/>
              </a:rPr>
              <a:t>describe and interpret artists' personal connection to place.</a:t>
            </a:r>
          </a:p>
          <a:p>
            <a:pPr algn="ctr"/>
            <a:endParaRPr lang="en-AU" b="1" dirty="0" smtClean="0">
              <a:solidFill>
                <a:srgbClr val="C00000"/>
              </a:solidFill>
            </a:endParaRPr>
          </a:p>
          <a:p>
            <a:pPr algn="ctr"/>
            <a:endParaRPr lang="en-AU" sz="400" dirty="0" smtClean="0"/>
          </a:p>
        </p:txBody>
      </p:sp>
      <p:sp>
        <p:nvSpPr>
          <p:cNvPr id="11" name="TextBox 10"/>
          <p:cNvSpPr txBox="1"/>
          <p:nvPr/>
        </p:nvSpPr>
        <p:spPr>
          <a:xfrm>
            <a:off x="4438562" y="7644605"/>
            <a:ext cx="3958226" cy="1569660"/>
          </a:xfrm>
          <a:prstGeom prst="rect">
            <a:avLst/>
          </a:prstGeom>
          <a:noFill/>
          <a:ln w="38100">
            <a:solidFill>
              <a:srgbClr val="FF0000"/>
            </a:solidFill>
          </a:ln>
        </p:spPr>
        <p:txBody>
          <a:bodyPr wrap="square" rtlCol="0">
            <a:spAutoFit/>
          </a:bodyPr>
          <a:lstStyle/>
          <a:p>
            <a:pPr algn="ctr"/>
            <a:r>
              <a:rPr lang="en-AU" sz="1200" b="1" dirty="0">
                <a:solidFill>
                  <a:srgbClr val="C00000"/>
                </a:solidFill>
                <a:latin typeface="Arial" panose="020B0604020202020204" pitchFamily="34" charset="0"/>
                <a:cs typeface="Arial" panose="020B0604020202020204" pitchFamily="34" charset="0"/>
              </a:rPr>
              <a:t>The Arts (Visual Art) Assessment</a:t>
            </a:r>
          </a:p>
          <a:p>
            <a:pPr algn="ctr"/>
            <a:endParaRPr lang="en-AU" sz="1200" b="1" dirty="0">
              <a:solidFill>
                <a:srgbClr val="C00000"/>
              </a:solidFill>
            </a:endParaRPr>
          </a:p>
          <a:p>
            <a:r>
              <a:rPr lang="en-AU" sz="1200" b="1" dirty="0">
                <a:latin typeface="Arial" panose="020B0604020202020204" pitchFamily="34" charset="0"/>
                <a:cs typeface="Arial" panose="020B0604020202020204" pitchFamily="34" charset="0"/>
              </a:rPr>
              <a:t>Collection of </a:t>
            </a:r>
            <a:r>
              <a:rPr lang="en-AU" sz="1200" b="1" dirty="0" smtClean="0">
                <a:latin typeface="Arial" panose="020B0604020202020204" pitchFamily="34" charset="0"/>
                <a:cs typeface="Arial" panose="020B0604020202020204" pitchFamily="34" charset="0"/>
              </a:rPr>
              <a:t>Work</a:t>
            </a:r>
          </a:p>
          <a:p>
            <a:endParaRPr lang="en-AU" sz="1200" b="1" dirty="0">
              <a:latin typeface="Arial" panose="020B0604020202020204" pitchFamily="34" charset="0"/>
              <a:cs typeface="Arial" panose="020B0604020202020204" pitchFamily="34" charset="0"/>
            </a:endParaRPr>
          </a:p>
          <a:p>
            <a:r>
              <a:rPr lang="en-AU" sz="1200" dirty="0">
                <a:latin typeface="Arial" panose="020B0604020202020204" pitchFamily="34" charset="0"/>
                <a:cs typeface="Arial" panose="020B0604020202020204" pitchFamily="34" charset="0"/>
              </a:rPr>
              <a:t>Students will explore sense of place through imaginative experimentation with a range of materials and processes</a:t>
            </a:r>
            <a:r>
              <a:rPr lang="en-AU" sz="1100" dirty="0"/>
              <a:t>.</a:t>
            </a:r>
          </a:p>
          <a:p>
            <a:pPr algn="ctr"/>
            <a:endParaRPr lang="en-AU" sz="1200" b="1" dirty="0" smtClean="0"/>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70986" y="1181180"/>
            <a:ext cx="1008978" cy="862026"/>
          </a:xfrm>
          <a:prstGeom prst="rect">
            <a:avLst/>
          </a:prstGeom>
        </p:spPr>
      </p:pic>
      <p:sp>
        <p:nvSpPr>
          <p:cNvPr id="15" name="TextBox 14"/>
          <p:cNvSpPr txBox="1"/>
          <p:nvPr/>
        </p:nvSpPr>
        <p:spPr>
          <a:xfrm>
            <a:off x="156423" y="7583049"/>
            <a:ext cx="4175027" cy="1631216"/>
          </a:xfrm>
          <a:prstGeom prst="rect">
            <a:avLst/>
          </a:prstGeom>
          <a:solidFill>
            <a:schemeClr val="accent1">
              <a:lumMod val="20000"/>
              <a:lumOff val="80000"/>
            </a:schemeClr>
          </a:solidFill>
          <a:ln w="38100">
            <a:solidFill>
              <a:srgbClr val="0070C0"/>
            </a:solidFill>
          </a:ln>
        </p:spPr>
        <p:txBody>
          <a:bodyPr wrap="square" rtlCol="0">
            <a:spAutoFit/>
          </a:bodyPr>
          <a:lstStyle/>
          <a:p>
            <a:pPr algn="ctr"/>
            <a:r>
              <a:rPr lang="en-US" sz="1400" b="1" dirty="0">
                <a:ln w="0"/>
                <a:effectLst>
                  <a:outerShdw blurRad="38100" dist="19050" dir="2700000" algn="tl" rotWithShape="0">
                    <a:schemeClr val="dk1">
                      <a:alpha val="40000"/>
                    </a:schemeClr>
                  </a:outerShdw>
                </a:effectLst>
              </a:rPr>
              <a:t>Every Student </a:t>
            </a:r>
            <a:r>
              <a:rPr lang="en-US" sz="1400" b="1" dirty="0" smtClean="0">
                <a:ln w="0"/>
                <a:effectLst>
                  <a:outerShdw blurRad="38100" dist="19050" dir="2700000" algn="tl" rotWithShape="0">
                    <a:schemeClr val="dk1">
                      <a:alpha val="40000"/>
                    </a:schemeClr>
                  </a:outerShdw>
                </a:effectLst>
              </a:rPr>
              <a:t>Succeeding</a:t>
            </a:r>
          </a:p>
          <a:p>
            <a:pPr algn="ctr"/>
            <a:endParaRPr lang="en-US" sz="1400" b="1" dirty="0">
              <a:ln w="0"/>
              <a:effectLst>
                <a:outerShdw blurRad="38100" dist="19050" dir="2700000" algn="tl" rotWithShape="0">
                  <a:schemeClr val="dk1">
                    <a:alpha val="40000"/>
                  </a:schemeClr>
                </a:outerShdw>
              </a:effectLst>
            </a:endParaRPr>
          </a:p>
          <a:p>
            <a:pPr algn="ctr"/>
            <a:r>
              <a:rPr lang="en-AU" sz="1200" dirty="0" smtClean="0"/>
              <a:t>Every </a:t>
            </a:r>
            <a:r>
              <a:rPr lang="en-AU" sz="1200" dirty="0"/>
              <a:t>student succeeding is the shared vision of Queensland state schools. This strategy underpins regional and school planning to ensure every student receives the support needed to belong to the school community, engage purposefully in learning and experience academic success. </a:t>
            </a:r>
            <a:endParaRPr lang="en-AU" sz="1200" dirty="0" smtClean="0"/>
          </a:p>
          <a:p>
            <a:pPr algn="ctr"/>
            <a:endParaRPr lang="en-AU" sz="1200" dirty="0"/>
          </a:p>
        </p:txBody>
      </p:sp>
    </p:spTree>
    <p:extLst>
      <p:ext uri="{BB962C8B-B14F-4D97-AF65-F5344CB8AC3E}">
        <p14:creationId xmlns:p14="http://schemas.microsoft.com/office/powerpoint/2010/main" val="244295817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ContentAuthor xmlns="00d14d16-a983-4e0d-baeb-10cb89674631">
      <UserInfo>
        <DisplayName>GENRICH, Peter</DisplayName>
        <AccountId>36</AccountId>
        <AccountType/>
      </UserInfo>
    </PPContentAuthor>
    <PPModeratedDate xmlns="00d14d16-a983-4e0d-baeb-10cb89674631">2022-06-29T02:49:41+00:00</PPModeratedDate>
    <PPContentOwner xmlns="00d14d16-a983-4e0d-baeb-10cb89674631">
      <UserInfo>
        <DisplayName>GENRICH, Peter</DisplayName>
        <AccountId>36</AccountId>
        <AccountType/>
      </UserInfo>
    </PPContentOwner>
    <PPModeratedBy xmlns="00d14d16-a983-4e0d-baeb-10cb89674631">
      <UserInfo>
        <DisplayName>SIRETT, Mary</DisplayName>
        <AccountId>33</AccountId>
        <AccountType/>
      </UserInfo>
    </PPModeratedBy>
    <PPContentApprover xmlns="00d14d16-a983-4e0d-baeb-10cb89674631">
      <UserInfo>
        <DisplayName>GENRICH, Peter</DisplayName>
        <AccountId>36</AccountId>
        <AccountType/>
      </UserInfo>
    </PPContentApprover>
    <PPSubmittedBy xmlns="00d14d16-a983-4e0d-baeb-10cb89674631">
      <UserInfo>
        <DisplayName>SIRETT, Mary</DisplayName>
        <AccountId>33</AccountId>
        <AccountType/>
      </UserInfo>
    </PPSubmittedBy>
    <PPPublishedNotificationAddresses xmlns="00d14d16-a983-4e0d-baeb-10cb89674631" xsi:nil="true"/>
    <PPReviewDate xmlns="00d14d16-a983-4e0d-baeb-10cb89674631" xsi:nil="true"/>
    <PPReferenceNumber xmlns="00d14d16-a983-4e0d-baeb-10cb89674631" xsi:nil="true"/>
    <PPLastReviewedDate xmlns="00d14d16-a983-4e0d-baeb-10cb89674631">2022-06-29T02:49:41+00:00</PPLastReviewedDate>
    <PublishingExpirationDate xmlns="http://schemas.microsoft.com/sharepoint/v3" xsi:nil="true"/>
    <PPLastReviewedBy xmlns="00d14d16-a983-4e0d-baeb-10cb89674631">
      <UserInfo>
        <DisplayName>SIRETT, Mary</DisplayName>
        <AccountId>33</AccountId>
        <AccountType/>
      </UserInfo>
    </PPLastReviewedBy>
    <PublishingStartDate xmlns="http://schemas.microsoft.com/sharepoint/v3" xsi:nil="true"/>
    <PPSubmittedDate xmlns="00d14d16-a983-4e0d-baeb-10cb89674631">2022-06-29T02:48:48+00:00</PPSubmittedDat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17E0ED263941445BFF4E79DD89A41EA" ma:contentTypeVersion="14" ma:contentTypeDescription="Create a new document." ma:contentTypeScope="" ma:versionID="dfae3a7b87a4b20a64b32cc2eaa4ed7f">
  <xsd:schema xmlns:xsd="http://www.w3.org/2001/XMLSchema" xmlns:xs="http://www.w3.org/2001/XMLSchema" xmlns:p="http://schemas.microsoft.com/office/2006/metadata/properties" xmlns:ns1="http://schemas.microsoft.com/sharepoint/v3" xmlns:ns2="00d14d16-a983-4e0d-baeb-10cb89674631" targetNamespace="http://schemas.microsoft.com/office/2006/metadata/properties" ma:root="true" ma:fieldsID="9abe949e9cd991d856177234c0663ed3" ns1:_="" ns2:_="">
    <xsd:import namespace="http://schemas.microsoft.com/sharepoint/v3"/>
    <xsd:import namespace="00d14d16-a983-4e0d-baeb-10cb89674631"/>
    <xsd:element name="properties">
      <xsd:complexType>
        <xsd:sequence>
          <xsd:element name="documentManagement">
            <xsd:complexType>
              <xsd:all>
                <xsd:element ref="ns1:PublishingStartDate" minOccurs="0"/>
                <xsd:element ref="ns1:PublishingExpirationDate" minOccurs="0"/>
                <xsd:element ref="ns2:PPContentOwner" minOccurs="0"/>
                <xsd:element ref="ns2:PPContentAuthor" minOccurs="0"/>
                <xsd:element ref="ns2:PPSubmittedBy" minOccurs="0"/>
                <xsd:element ref="ns2:PPSubmittedDate" minOccurs="0"/>
                <xsd:element ref="ns2:PPModeratedBy" minOccurs="0"/>
                <xsd:element ref="ns2:PPModeratedDate" minOccurs="0"/>
                <xsd:element ref="ns2:PPReferenceNumber" minOccurs="0"/>
                <xsd:element ref="ns2:PPContentApprover" minOccurs="0"/>
                <xsd:element ref="ns2:PPReviewDate" minOccurs="0"/>
                <xsd:element ref="ns2:PPLastReviewedDate" minOccurs="0"/>
                <xsd:element ref="ns2:PPLastReviewedBy" minOccurs="0"/>
                <xsd:element ref="ns2:PPPublishedNotificationAddress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0d14d16-a983-4e0d-baeb-10cb89674631" elementFormDefault="qualified">
    <xsd:import namespace="http://schemas.microsoft.com/office/2006/documentManagement/types"/>
    <xsd:import namespace="http://schemas.microsoft.com/office/infopath/2007/PartnerControls"/>
    <xsd:element name="PPContentOwner" ma:index="10" nillable="true" ma:displayName="Content Owner" ma:description="The person ultimately responsible for the content of this item." ma:list="UserInfo" ma:internalName="PPContent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ContentAuthor" ma:index="11" nillable="true" ma:displayName="Content Author" ma:description="The person responsible for creating and maintaining this item’s content." ma:list="UserInfo" ma:internalName="PPContentAutho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SubmittedBy" ma:index="12" nillable="true" ma:displayName="Submitted By" ma:description="The person who submitted this item for approval." ma:list="UserInfo" ma:internalName="PPSubmitted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SubmittedDate" ma:index="13" nillable="true" ma:displayName="Submitted Date" ma:description="The date and time when this item was submitted for approval." ma:format="DateOnly" ma:internalName="PPSubmittedDate">
      <xsd:simpleType>
        <xsd:restriction base="dms:DateTime"/>
      </xsd:simpleType>
    </xsd:element>
    <xsd:element name="PPModeratedBy" ma:index="14" nillable="true" ma:displayName="Moderated By" ma:description="The user that either approved or rejected the item." ma:list="UserInfo" ma:internalName="PPModerated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ModeratedDate" ma:index="15" nillable="true" ma:displayName="Moderated Date" ma:description="The date that the item was either approved or rejected." ma:format="DateOnly" ma:internalName="PPModeratedDate">
      <xsd:simpleType>
        <xsd:restriction base="dms:DateTime"/>
      </xsd:simpleType>
    </xsd:element>
    <xsd:element name="PPReferenceNumber" ma:index="16" nillable="true" ma:displayName="Reference Number" ma:description="The identifier from another system that represents or is related to this item (if applicable)." ma:internalName="PPReferenceNumber">
      <xsd:simpleType>
        <xsd:restriction base="dms:Text"/>
      </xsd:simpleType>
    </xsd:element>
    <xsd:element name="PPContentApprover" ma:index="17" nillable="true" ma:displayName="Content Approver" ma:description="The person who is responsible for approving the content of this item." ma:list="UserInfo" ma:internalName="PPContentApprov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ReviewDate" ma:index="18" nillable="true" ma:displayName="Review Date" ma:description="The date the item's content will be next due for review." ma:format="DateOnly" ma:internalName="PPReviewDate">
      <xsd:simpleType>
        <xsd:restriction base="dms:DateTime"/>
      </xsd:simpleType>
    </xsd:element>
    <xsd:element name="PPLastReviewedDate" ma:index="19" nillable="true" ma:displayName="Last Reviewed Date" ma:description="The date the item's content was last reviewed." ma:internalName="PPLastReviewedDate">
      <xsd:simpleType>
        <xsd:restriction base="dms:DateTime"/>
      </xsd:simpleType>
    </xsd:element>
    <xsd:element name="PPLastReviewedBy" ma:index="20" nillable="true" ma:displayName="Last Reviewed By" ma:description="The person who last reviewed the item's content." ma:list="UserInfo" ma:internalName="PPLastReviewed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PublishedNotificationAddresses" ma:index="21" nillable="true" ma:displayName="Published Notification Address(es)" ma:description="The email address(es) of people to notify when this item is published. Note: Email addresses are separated by a ';'." ma:internalName="PPPublishedNotificationAddresses">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55DAF5B-10B1-4046-A46E-04681F34CFE9}"/>
</file>

<file path=customXml/itemProps2.xml><?xml version="1.0" encoding="utf-8"?>
<ds:datastoreItem xmlns:ds="http://schemas.openxmlformats.org/officeDocument/2006/customXml" ds:itemID="{7E90D34A-E5BC-4AE5-BA54-B292839D968C}"/>
</file>

<file path=customXml/itemProps3.xml><?xml version="1.0" encoding="utf-8"?>
<ds:datastoreItem xmlns:ds="http://schemas.openxmlformats.org/officeDocument/2006/customXml" ds:itemID="{EC53179F-25A4-403C-B4F3-43A67B2777DA}"/>
</file>

<file path=docProps/app.xml><?xml version="1.0" encoding="utf-8"?>
<Properties xmlns="http://schemas.openxmlformats.org/officeDocument/2006/extended-properties" xmlns:vt="http://schemas.openxmlformats.org/officeDocument/2006/docPropsVTypes">
  <Template>Office Theme</Template>
  <TotalTime>319</TotalTime>
  <Words>1327</Words>
  <Application>Microsoft Office PowerPoint</Application>
  <PresentationFormat>A3 Paper (297x420 mm)</PresentationFormat>
  <Paragraphs>122</Paragraphs>
  <Slides>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Arial Unicode MS</vt:lpstr>
      <vt:lpstr>SimSun</vt:lpstr>
      <vt:lpstr>Arial</vt:lpstr>
      <vt:lpstr>Calibri</vt:lpstr>
      <vt:lpstr>Calibri Light</vt:lpstr>
      <vt:lpstr>Symbol</vt:lpstr>
      <vt:lpstr>Wingdings</vt:lpstr>
      <vt:lpstr>Office Theme</vt:lpstr>
      <vt:lpstr>PowerPoint Presentation</vt:lpstr>
      <vt:lpstr>PowerPoint Presentation</vt:lpstr>
    </vt:vector>
  </TitlesOfParts>
  <Company>Queensland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Term 1 - Year 2 PowerPoint Presentation</dc:title>
  <dc:creator>GENRICH, Peter</dc:creator>
  <cp:lastModifiedBy>EASTWOOD, Lyndsey (least41)</cp:lastModifiedBy>
  <cp:revision>25</cp:revision>
  <cp:lastPrinted>2019-02-08T02:35:56Z</cp:lastPrinted>
  <dcterms:created xsi:type="dcterms:W3CDTF">2019-02-07T22:28:55Z</dcterms:created>
  <dcterms:modified xsi:type="dcterms:W3CDTF">2020-02-18T02:42:20Z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0x010100D17E0ED263941445BFF4E79DD89A41EA</vt:lpwstr>
  </property>
</Properties>
</file>